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4"/>
  </p:notesMasterIdLst>
  <p:sldIdLst>
    <p:sldId id="544" r:id="rId2"/>
    <p:sldId id="526" r:id="rId3"/>
    <p:sldId id="527" r:id="rId4"/>
    <p:sldId id="259" r:id="rId5"/>
    <p:sldId id="528" r:id="rId6"/>
    <p:sldId id="529" r:id="rId7"/>
    <p:sldId id="338" r:id="rId8"/>
    <p:sldId id="530" r:id="rId9"/>
    <p:sldId id="304" r:id="rId10"/>
    <p:sldId id="340" r:id="rId11"/>
    <p:sldId id="531" r:id="rId12"/>
    <p:sldId id="339" r:id="rId13"/>
    <p:sldId id="342" r:id="rId14"/>
    <p:sldId id="343" r:id="rId15"/>
    <p:sldId id="344" r:id="rId16"/>
    <p:sldId id="341" r:id="rId17"/>
    <p:sldId id="539" r:id="rId18"/>
    <p:sldId id="533" r:id="rId19"/>
    <p:sldId id="538" r:id="rId20"/>
    <p:sldId id="537" r:id="rId21"/>
    <p:sldId id="541" r:id="rId22"/>
    <p:sldId id="543" r:id="rId23"/>
    <p:sldId id="542" r:id="rId24"/>
    <p:sldId id="540" r:id="rId25"/>
    <p:sldId id="345" r:id="rId26"/>
    <p:sldId id="305" r:id="rId27"/>
    <p:sldId id="534" r:id="rId28"/>
    <p:sldId id="306" r:id="rId29"/>
    <p:sldId id="316" r:id="rId30"/>
    <p:sldId id="535" r:id="rId31"/>
    <p:sldId id="322" r:id="rId32"/>
    <p:sldId id="323" r:id="rId33"/>
    <p:sldId id="321" r:id="rId34"/>
    <p:sldId id="317" r:id="rId35"/>
    <p:sldId id="319" r:id="rId36"/>
    <p:sldId id="536" r:id="rId37"/>
    <p:sldId id="324" r:id="rId38"/>
    <p:sldId id="318" r:id="rId39"/>
    <p:sldId id="307" r:id="rId40"/>
    <p:sldId id="346" r:id="rId41"/>
    <p:sldId id="347" r:id="rId42"/>
    <p:sldId id="32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ad" initials="A" lastIdx="2" clrIdx="0">
    <p:extLst>
      <p:ext uri="{19B8F6BF-5375-455C-9EA6-DF929625EA0E}">
        <p15:presenceInfo xmlns:p15="http://schemas.microsoft.com/office/powerpoint/2012/main" userId="As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8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30070C-3A74-4D6A-A611-C1D10F811A9E}" type="datetimeFigureOut">
              <a:rPr lang="en-US" smtClean="0"/>
              <a:pPr/>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513F1-E650-4010-9EE1-2A04A72B8631}" type="slidenum">
              <a:rPr lang="en-US" smtClean="0"/>
              <a:pPr/>
              <a:t>‹#›</a:t>
            </a:fld>
            <a:endParaRPr lang="en-US"/>
          </a:p>
        </p:txBody>
      </p:sp>
    </p:spTree>
    <p:extLst>
      <p:ext uri="{BB962C8B-B14F-4D97-AF65-F5344CB8AC3E}">
        <p14:creationId xmlns:p14="http://schemas.microsoft.com/office/powerpoint/2010/main" val="20512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EC37FF-DFB4-4221-B525-F1005A913BEE}"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297142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1603150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946242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7033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1540766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EC37FF-DFB4-4221-B525-F1005A913BEE}" type="datetimeFigureOut">
              <a:rPr lang="en-US" smtClean="0"/>
              <a:pPr/>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3372526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9EC37FF-DFB4-4221-B525-F1005A913BEE}" type="datetimeFigureOut">
              <a:rPr lang="en-US" smtClean="0"/>
              <a:pPr/>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1572842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C37FF-DFB4-4221-B525-F1005A913BEE}"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2262831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C37FF-DFB4-4221-B525-F1005A913BEE}"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38971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EC37FF-DFB4-4221-B525-F1005A913BEE}"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898627" y="0"/>
            <a:ext cx="2293373" cy="1793966"/>
          </a:xfrm>
        </p:spPr>
        <p:txBody>
          <a:bodyPr/>
          <a:lstStyle/>
          <a:p>
            <a:fld id="{D9BC160B-9807-445B-9A28-74C5A158A6EB}" type="slidenum">
              <a:rPr lang="en-US" smtClean="0"/>
              <a:pPr/>
              <a:t>‹#›</a:t>
            </a:fld>
            <a:endParaRPr lang="en-US"/>
          </a:p>
        </p:txBody>
      </p:sp>
      <p:sp>
        <p:nvSpPr>
          <p:cNvPr id="7" name="Rectangle 6">
            <a:extLst>
              <a:ext uri="{FF2B5EF4-FFF2-40B4-BE49-F238E27FC236}">
                <a16:creationId xmlns:a16="http://schemas.microsoft.com/office/drawing/2014/main" id="{99F0E2D8-4058-440F-A0E4-461AC8E86FF6}"/>
              </a:ext>
            </a:extLst>
          </p:cNvPr>
          <p:cNvSpPr/>
          <p:nvPr userDrawn="1"/>
        </p:nvSpPr>
        <p:spPr>
          <a:xfrm>
            <a:off x="10651919" y="-92075"/>
            <a:ext cx="1540081" cy="1356205"/>
          </a:xfrm>
          <a:prstGeom prst="rect">
            <a:avLst/>
          </a:prstGeom>
          <a:blipFill dpi="0" rotWithShape="1">
            <a:blip r:embed="rId2" cstate="print">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6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EC37FF-DFB4-4221-B525-F1005A913BEE}" type="datetimeFigureOut">
              <a:rPr lang="en-US" smtClean="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2344468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688840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EC37FF-DFB4-4221-B525-F1005A913BEE}" type="datetimeFigureOut">
              <a:rPr lang="en-US" smtClean="0"/>
              <a:pPr/>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2293276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EC37FF-DFB4-4221-B525-F1005A913BEE}" type="datetimeFigureOut">
              <a:rPr lang="en-US" smtClean="0"/>
              <a:pPr/>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264200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C37FF-DFB4-4221-B525-F1005A913BEE}" type="datetimeFigureOut">
              <a:rPr lang="en-US" smtClean="0"/>
              <a:pPr/>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404286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102871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EC37FF-DFB4-4221-B525-F1005A913BEE}" type="datetimeFigureOut">
              <a:rPr lang="en-US" smtClean="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C160B-9807-445B-9A28-74C5A158A6EB}" type="slidenum">
              <a:rPr lang="en-US" smtClean="0"/>
              <a:pPr/>
              <a:t>‹#›</a:t>
            </a:fld>
            <a:endParaRPr lang="en-US"/>
          </a:p>
        </p:txBody>
      </p:sp>
    </p:spTree>
    <p:extLst>
      <p:ext uri="{BB962C8B-B14F-4D97-AF65-F5344CB8AC3E}">
        <p14:creationId xmlns:p14="http://schemas.microsoft.com/office/powerpoint/2010/main" val="19951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9EC37FF-DFB4-4221-B525-F1005A913BEE}" type="datetimeFigureOut">
              <a:rPr lang="en-US" smtClean="0"/>
              <a:pPr/>
              <a:t>5/10/2022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9BC160B-9807-445B-9A28-74C5A158A6EB}" type="slidenum">
              <a:rPr lang="en-US" smtClean="0"/>
              <a:pPr/>
              <a:t>‹#›</a:t>
            </a:fld>
            <a:endParaRPr lang="en-US"/>
          </a:p>
        </p:txBody>
      </p:sp>
    </p:spTree>
    <p:extLst>
      <p:ext uri="{BB962C8B-B14F-4D97-AF65-F5344CB8AC3E}">
        <p14:creationId xmlns:p14="http://schemas.microsoft.com/office/powerpoint/2010/main" val="4241816823"/>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mailto:asadali@uosahiwal.edu.p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0CB4-B954-47A7-BB71-121A9E0434F0}"/>
              </a:ext>
            </a:extLst>
          </p:cNvPr>
          <p:cNvSpPr>
            <a:spLocks noGrp="1"/>
          </p:cNvSpPr>
          <p:nvPr>
            <p:ph type="title"/>
          </p:nvPr>
        </p:nvSpPr>
        <p:spPr>
          <a:xfrm>
            <a:off x="919119" y="736324"/>
            <a:ext cx="10353762" cy="5385352"/>
          </a:xfrm>
        </p:spPr>
        <p:txBody>
          <a:bodyPr>
            <a:normAutofit/>
          </a:bodyPr>
          <a:lstStyle/>
          <a:p>
            <a:r>
              <a:rPr lang="en-US" sz="4400" dirty="0">
                <a:solidFill>
                  <a:srgbClr val="FFFF00"/>
                </a:solidFill>
                <a:effectLst/>
                <a:latin typeface="Arial Black" panose="020B0A04020102020204" pitchFamily="34" charset="0"/>
              </a:rPr>
              <a:t>Marketing</a:t>
            </a:r>
            <a:br>
              <a:rPr lang="en-US" dirty="0">
                <a:solidFill>
                  <a:srgbClr val="FFFF00"/>
                </a:solidFill>
                <a:effectLst/>
                <a:latin typeface="Arial Black" panose="020B0A04020102020204" pitchFamily="34" charset="0"/>
              </a:rPr>
            </a:br>
            <a:br>
              <a:rPr lang="en-US" dirty="0">
                <a:solidFill>
                  <a:srgbClr val="FFFF00"/>
                </a:solidFill>
                <a:effectLst/>
                <a:latin typeface="Arial Black" panose="020B0A04020102020204" pitchFamily="34" charset="0"/>
              </a:rPr>
            </a:br>
            <a:br>
              <a:rPr lang="en-US" dirty="0">
                <a:solidFill>
                  <a:srgbClr val="FFFF00"/>
                </a:solidFill>
                <a:effectLst/>
                <a:latin typeface="Arial Black" panose="020B0A04020102020204" pitchFamily="34" charset="0"/>
              </a:rPr>
            </a:br>
            <a:r>
              <a:rPr lang="en-US" sz="3200" dirty="0">
                <a:solidFill>
                  <a:srgbClr val="FF0000"/>
                </a:solidFill>
                <a:effectLst/>
                <a:latin typeface="Arial Black" panose="020B0A04020102020204" pitchFamily="34" charset="0"/>
              </a:rPr>
              <a:t>Lecture # 14</a:t>
            </a:r>
            <a:br>
              <a:rPr lang="en-US" sz="3200" dirty="0">
                <a:solidFill>
                  <a:srgbClr val="FF0000"/>
                </a:solidFill>
                <a:effectLst/>
                <a:latin typeface="Arial Black" panose="020B0A04020102020204" pitchFamily="34" charset="0"/>
              </a:rPr>
            </a:br>
            <a:br>
              <a:rPr lang="en-US" sz="3200" dirty="0">
                <a:solidFill>
                  <a:srgbClr val="FF0000"/>
                </a:solidFill>
                <a:effectLst/>
                <a:latin typeface="Arial Black" panose="020B0A04020102020204" pitchFamily="34" charset="0"/>
              </a:rPr>
            </a:br>
            <a:br>
              <a:rPr lang="en-US" sz="3200" dirty="0">
                <a:solidFill>
                  <a:srgbClr val="FF0000"/>
                </a:solidFill>
                <a:effectLst/>
                <a:latin typeface="Arial Black" panose="020B0A04020102020204" pitchFamily="34" charset="0"/>
              </a:rPr>
            </a:br>
            <a:r>
              <a:rPr lang="en-US" sz="2200" dirty="0">
                <a:effectLst/>
                <a:latin typeface="Arial Black" panose="020B0A04020102020204" pitchFamily="34" charset="0"/>
              </a:rPr>
              <a:t>Muhammad asad</a:t>
            </a:r>
            <a:br>
              <a:rPr lang="en-US" sz="2200" dirty="0">
                <a:effectLst/>
                <a:latin typeface="Arial Black" panose="020B0A04020102020204" pitchFamily="34" charset="0"/>
              </a:rPr>
            </a:br>
            <a:br>
              <a:rPr lang="en-US" sz="2200" dirty="0">
                <a:effectLst/>
                <a:latin typeface="Arial Black" panose="020B0A04020102020204" pitchFamily="34" charset="0"/>
              </a:rPr>
            </a:br>
            <a:r>
              <a:rPr lang="en-US" sz="2200" dirty="0">
                <a:effectLst/>
                <a:latin typeface="Arial Black" panose="020B0A04020102020204" pitchFamily="34" charset="0"/>
              </a:rPr>
              <a:t>Instructor </a:t>
            </a:r>
            <a:br>
              <a:rPr lang="en-US" sz="2200" dirty="0">
                <a:effectLst/>
                <a:latin typeface="Arial Black" panose="020B0A04020102020204" pitchFamily="34" charset="0"/>
              </a:rPr>
            </a:br>
            <a:br>
              <a:rPr lang="en-US" sz="1200" dirty="0">
                <a:effectLst/>
                <a:latin typeface="Arial Black" panose="020B0A04020102020204" pitchFamily="34" charset="0"/>
              </a:rPr>
            </a:br>
            <a:r>
              <a:rPr lang="en-US" sz="2200" dirty="0">
                <a:effectLst/>
                <a:latin typeface="Arial Black" panose="020B0A04020102020204" pitchFamily="34" charset="0"/>
              </a:rPr>
              <a:t>department of computer science  </a:t>
            </a:r>
            <a:endParaRPr lang="en-US" sz="2200" dirty="0">
              <a:effectLst/>
            </a:endParaRPr>
          </a:p>
        </p:txBody>
      </p:sp>
    </p:spTree>
    <p:extLst>
      <p:ext uri="{BB962C8B-B14F-4D97-AF65-F5344CB8AC3E}">
        <p14:creationId xmlns:p14="http://schemas.microsoft.com/office/powerpoint/2010/main" val="11083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385970"/>
            <a:ext cx="10721010" cy="6086060"/>
          </a:xfrm>
        </p:spPr>
        <p:txBody>
          <a:bodyPr>
            <a:normAutofit lnSpcReduction="10000"/>
          </a:bodyPr>
          <a:lstStyle/>
          <a:p>
            <a:pPr marL="36900" indent="0" algn="just">
              <a:buNone/>
            </a:pPr>
            <a:endParaRPr lang="en-US" sz="1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800" b="1" dirty="0">
                <a:solidFill>
                  <a:srgbClr val="FFFF00"/>
                </a:solidFill>
                <a:effectLst/>
                <a:latin typeface="Arial" panose="020B0604020202020204" pitchFamily="34" charset="0"/>
                <a:cs typeface="Arial" panose="020B0604020202020204" pitchFamily="34" charset="0"/>
              </a:rPr>
              <a:t>Second,</a:t>
            </a:r>
            <a:r>
              <a:rPr lang="en-US" sz="2400" dirty="0">
                <a:solidFill>
                  <a:schemeClr val="tx1"/>
                </a:solidFill>
                <a:effectLst/>
                <a:latin typeface="Arial" panose="020B0604020202020204" pitchFamily="34" charset="0"/>
                <a:cs typeface="Arial" panose="020B0604020202020204" pitchFamily="34" charset="0"/>
              </a:rPr>
              <a:t> reason managers in the organizations (</a:t>
            </a:r>
            <a:r>
              <a:rPr lang="en-US" sz="2400" b="1" dirty="0">
                <a:solidFill>
                  <a:srgbClr val="FFFF00"/>
                </a:solidFill>
                <a:effectLst/>
                <a:latin typeface="Arial" panose="020B0604020202020204" pitchFamily="34" charset="0"/>
                <a:cs typeface="Arial" panose="020B0604020202020204" pitchFamily="34" charset="0"/>
              </a:rPr>
              <a:t>either </a:t>
            </a:r>
            <a:r>
              <a:rPr lang="en-US" sz="2400" dirty="0">
                <a:solidFill>
                  <a:schemeClr val="tx1"/>
                </a:solidFill>
                <a:effectLst/>
                <a:latin typeface="Arial" panose="020B0604020202020204" pitchFamily="34" charset="0"/>
                <a:cs typeface="Arial" panose="020B0604020202020204" pitchFamily="34" charset="0"/>
              </a:rPr>
              <a:t>Profit or Non-Profit and Big or Small in size) face </a:t>
            </a:r>
            <a:r>
              <a:rPr lang="en-US" sz="2400" b="1" dirty="0">
                <a:solidFill>
                  <a:srgbClr val="FFFF00"/>
                </a:solidFill>
                <a:effectLst/>
                <a:latin typeface="Arial" panose="020B0604020202020204" pitchFamily="34" charset="0"/>
                <a:cs typeface="Arial" panose="020B0604020202020204" pitchFamily="34" charset="0"/>
              </a:rPr>
              <a:t>continually</a:t>
            </a:r>
            <a:r>
              <a:rPr lang="en-US" sz="2400" dirty="0">
                <a:solidFill>
                  <a:schemeClr val="tx1"/>
                </a:solidFill>
                <a:effectLst/>
                <a:latin typeface="Arial" panose="020B0604020202020204" pitchFamily="34" charset="0"/>
                <a:cs typeface="Arial" panose="020B0604020202020204" pitchFamily="34" charset="0"/>
              </a:rPr>
              <a:t> changing situations --- They </a:t>
            </a:r>
            <a:r>
              <a:rPr lang="en-US" sz="2400" b="1" dirty="0">
                <a:solidFill>
                  <a:srgbClr val="FFFF00"/>
                </a:solidFill>
                <a:effectLst/>
                <a:latin typeface="Arial" panose="020B0604020202020204" pitchFamily="34" charset="0"/>
                <a:cs typeface="Arial" panose="020B0604020202020204" pitchFamily="34" charset="0"/>
              </a:rPr>
              <a:t>cope</a:t>
            </a:r>
            <a:r>
              <a:rPr lang="en-US" sz="2400" dirty="0">
                <a:solidFill>
                  <a:schemeClr val="tx1"/>
                </a:solidFill>
                <a:effectLst/>
                <a:latin typeface="Arial" panose="020B0604020202020204" pitchFamily="34" charset="0"/>
                <a:cs typeface="Arial" panose="020B0604020202020204" pitchFamily="34" charset="0"/>
              </a:rPr>
              <a:t> with this </a:t>
            </a:r>
            <a:r>
              <a:rPr lang="en-US" sz="2400" b="1" dirty="0">
                <a:solidFill>
                  <a:srgbClr val="FFFF00"/>
                </a:solidFill>
                <a:effectLst/>
                <a:latin typeface="Arial" panose="020B0604020202020204" pitchFamily="34" charset="0"/>
                <a:cs typeface="Arial" panose="020B0604020202020204" pitchFamily="34" charset="0"/>
              </a:rPr>
              <a:t>uncertainty</a:t>
            </a:r>
            <a:r>
              <a:rPr lang="en-US" sz="2400" dirty="0">
                <a:solidFill>
                  <a:schemeClr val="tx1"/>
                </a:solidFill>
                <a:effectLst/>
                <a:latin typeface="Arial" panose="020B0604020202020204" pitchFamily="34" charset="0"/>
                <a:cs typeface="Arial" panose="020B0604020202020204" pitchFamily="34" charset="0"/>
              </a:rPr>
              <a:t> by using the strategic management process --- to </a:t>
            </a:r>
            <a:r>
              <a:rPr lang="en-US" sz="2400" b="1" dirty="0">
                <a:solidFill>
                  <a:srgbClr val="FFFF00"/>
                </a:solidFill>
                <a:effectLst/>
                <a:latin typeface="Arial" panose="020B0604020202020204" pitchFamily="34" charset="0"/>
                <a:cs typeface="Arial" panose="020B0604020202020204" pitchFamily="34" charset="0"/>
              </a:rPr>
              <a:t>observe</a:t>
            </a:r>
            <a:r>
              <a:rPr lang="en-US" sz="2400" dirty="0">
                <a:solidFill>
                  <a:schemeClr val="tx1"/>
                </a:solidFill>
                <a:effectLst/>
                <a:latin typeface="Arial" panose="020B0604020202020204" pitchFamily="34" charset="0"/>
                <a:cs typeface="Arial" panose="020B0604020202020204" pitchFamily="34" charset="0"/>
              </a:rPr>
              <a:t> relevant factors and </a:t>
            </a:r>
            <a:r>
              <a:rPr lang="en-US" sz="2400" b="1" dirty="0">
                <a:solidFill>
                  <a:srgbClr val="FFFF00"/>
                </a:solidFill>
                <a:effectLst/>
                <a:latin typeface="Arial" panose="020B0604020202020204" pitchFamily="34" charset="0"/>
                <a:cs typeface="Arial" panose="020B0604020202020204" pitchFamily="34" charset="0"/>
              </a:rPr>
              <a:t>decide</a:t>
            </a:r>
            <a:r>
              <a:rPr lang="en-US" sz="2400" dirty="0">
                <a:solidFill>
                  <a:schemeClr val="tx1"/>
                </a:solidFill>
                <a:effectLst/>
                <a:latin typeface="Arial" panose="020B0604020202020204" pitchFamily="34" charset="0"/>
                <a:cs typeface="Arial" panose="020B0604020202020204" pitchFamily="34" charset="0"/>
              </a:rPr>
              <a:t> what actions to take. </a:t>
            </a:r>
          </a:p>
          <a:p>
            <a:pPr marL="36900" indent="0" algn="just">
              <a:buNone/>
            </a:pPr>
            <a:endParaRPr lang="en-US" sz="16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800" b="1" dirty="0">
                <a:solidFill>
                  <a:srgbClr val="FFFF00"/>
                </a:solidFill>
                <a:effectLst/>
                <a:latin typeface="Arial" panose="020B0604020202020204" pitchFamily="34" charset="0"/>
                <a:cs typeface="Arial" panose="020B0604020202020204" pitchFamily="34" charset="0"/>
              </a:rPr>
              <a:t>Third</a:t>
            </a:r>
            <a:r>
              <a:rPr lang="en-US" sz="2200" b="1" dirty="0">
                <a:solidFill>
                  <a:schemeClr val="tx1"/>
                </a:solidFill>
                <a:effectLst/>
                <a:latin typeface="Arial" panose="020B0604020202020204" pitchFamily="34" charset="0"/>
                <a:cs typeface="Arial" panose="020B0604020202020204" pitchFamily="34" charset="0"/>
              </a:rPr>
              <a:t>,</a:t>
            </a:r>
            <a:r>
              <a:rPr lang="en-US" sz="2200" dirty="0">
                <a:solidFill>
                  <a:schemeClr val="tx1"/>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reason strategic management is important </a:t>
            </a:r>
            <a:r>
              <a:rPr lang="en-US" sz="2400" b="1" dirty="0">
                <a:solidFill>
                  <a:srgbClr val="FFFF00"/>
                </a:solidFill>
                <a:effectLst/>
                <a:latin typeface="Arial" panose="020B0604020202020204" pitchFamily="34" charset="0"/>
                <a:cs typeface="Arial" panose="020B0604020202020204" pitchFamily="34" charset="0"/>
              </a:rPr>
              <a:t>because</a:t>
            </a:r>
            <a:r>
              <a:rPr lang="en-US" sz="2400" dirty="0">
                <a:solidFill>
                  <a:schemeClr val="tx1"/>
                </a:solidFill>
                <a:effectLst/>
                <a:latin typeface="Arial" panose="020B0604020202020204" pitchFamily="34" charset="0"/>
                <a:cs typeface="Arial" panose="020B0604020202020204" pitchFamily="34" charset="0"/>
              </a:rPr>
              <a:t> organizations are complex and diverse --- </a:t>
            </a:r>
            <a:r>
              <a:rPr lang="en-US" sz="2400" b="1" dirty="0">
                <a:solidFill>
                  <a:srgbClr val="FFFF00"/>
                </a:solidFill>
                <a:effectLst/>
                <a:latin typeface="Arial" panose="020B0604020202020204" pitchFamily="34" charset="0"/>
                <a:cs typeface="Arial" panose="020B0604020202020204" pitchFamily="34" charset="0"/>
              </a:rPr>
              <a:t>Each part </a:t>
            </a:r>
            <a:r>
              <a:rPr lang="en-US" sz="2400" dirty="0">
                <a:solidFill>
                  <a:schemeClr val="tx1"/>
                </a:solidFill>
                <a:effectLst/>
                <a:latin typeface="Arial" panose="020B0604020202020204" pitchFamily="34" charset="0"/>
                <a:cs typeface="Arial" panose="020B0604020202020204" pitchFamily="34" charset="0"/>
              </a:rPr>
              <a:t>needs to work together </a:t>
            </a:r>
            <a:r>
              <a:rPr lang="en-US" sz="2400" b="1" dirty="0">
                <a:solidFill>
                  <a:srgbClr val="FFFF00"/>
                </a:solidFill>
                <a:effectLst/>
                <a:latin typeface="Arial" panose="020B0604020202020204" pitchFamily="34" charset="0"/>
                <a:cs typeface="Arial" panose="020B0604020202020204" pitchFamily="34" charset="0"/>
              </a:rPr>
              <a:t>toward</a:t>
            </a:r>
            <a:r>
              <a:rPr lang="en-US" sz="2400" dirty="0">
                <a:solidFill>
                  <a:schemeClr val="tx1"/>
                </a:solidFill>
                <a:effectLst/>
                <a:latin typeface="Arial" panose="020B0604020202020204" pitchFamily="34" charset="0"/>
                <a:cs typeface="Arial" panose="020B0604020202020204" pitchFamily="34" charset="0"/>
              </a:rPr>
              <a:t> achieving the organization’s goals.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For example</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Walmart</a:t>
            </a:r>
            <a:r>
              <a:rPr lang="en-US" sz="2400" dirty="0">
                <a:solidFill>
                  <a:schemeClr val="tx1"/>
                </a:solidFill>
                <a:effectLst/>
                <a:latin typeface="Arial" panose="020B0604020202020204" pitchFamily="34" charset="0"/>
                <a:cs typeface="Arial" panose="020B0604020202020204" pitchFamily="34" charset="0"/>
              </a:rPr>
              <a:t> with more than 2.1 million employees worldwide working in various departments, functional areas, and stores --- Walmart Stores Inc. </a:t>
            </a:r>
            <a:r>
              <a:rPr lang="en-US" sz="2400" b="1" dirty="0">
                <a:solidFill>
                  <a:srgbClr val="FFFF00"/>
                </a:solidFill>
                <a:effectLst/>
                <a:latin typeface="Arial" panose="020B0604020202020204" pitchFamily="34" charset="0"/>
                <a:cs typeface="Arial" panose="020B0604020202020204" pitchFamily="34" charset="0"/>
              </a:rPr>
              <a:t>uses</a:t>
            </a:r>
            <a:r>
              <a:rPr lang="en-US" sz="2400" dirty="0">
                <a:solidFill>
                  <a:schemeClr val="tx1"/>
                </a:solidFill>
                <a:effectLst/>
                <a:latin typeface="Arial" panose="020B0604020202020204" pitchFamily="34" charset="0"/>
                <a:cs typeface="Arial" panose="020B0604020202020204" pitchFamily="34" charset="0"/>
              </a:rPr>
              <a:t> strategic management to </a:t>
            </a:r>
            <a:r>
              <a:rPr lang="en-US" sz="2400" dirty="0">
                <a:effectLst/>
                <a:latin typeface="Arial" panose="020B0604020202020204" pitchFamily="34" charset="0"/>
                <a:cs typeface="Arial" panose="020B0604020202020204" pitchFamily="34" charset="0"/>
              </a:rPr>
              <a:t>help</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coordinate </a:t>
            </a:r>
            <a:r>
              <a:rPr lang="en-US" sz="2400" dirty="0">
                <a:solidFill>
                  <a:srgbClr val="FFFF00"/>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and --- focus </a:t>
            </a:r>
            <a:r>
              <a:rPr lang="en-US" sz="2400" dirty="0">
                <a:solidFill>
                  <a:schemeClr val="tx1"/>
                </a:solidFill>
                <a:effectLst/>
                <a:latin typeface="Arial" panose="020B0604020202020204" pitchFamily="34" charset="0"/>
                <a:cs typeface="Arial" panose="020B0604020202020204" pitchFamily="34" charset="0"/>
              </a:rPr>
              <a:t>employee’s efforts on </a:t>
            </a:r>
            <a:r>
              <a:rPr lang="en-US" sz="2400" b="1" dirty="0">
                <a:solidFill>
                  <a:srgbClr val="FFFF00"/>
                </a:solidFill>
                <a:effectLst/>
                <a:latin typeface="Arial" panose="020B0604020202020204" pitchFamily="34" charset="0"/>
                <a:cs typeface="Arial" panose="020B0604020202020204" pitchFamily="34" charset="0"/>
              </a:rPr>
              <a:t>what’s</a:t>
            </a:r>
            <a:r>
              <a:rPr lang="en-US" sz="2400" dirty="0">
                <a:solidFill>
                  <a:schemeClr val="tx1"/>
                </a:solidFill>
                <a:effectLst/>
                <a:latin typeface="Arial" panose="020B0604020202020204" pitchFamily="34" charset="0"/>
                <a:cs typeface="Arial" panose="020B0604020202020204" pitchFamily="34" charset="0"/>
              </a:rPr>
              <a:t> important as determined by its goals. </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2200" b="1" dirty="0">
              <a:solidFill>
                <a:srgbClr val="FFFF00"/>
              </a:solidFill>
              <a:effectLst/>
              <a:latin typeface="Arial" panose="020B0604020202020204" pitchFamily="34" charset="0"/>
              <a:cs typeface="Arial" panose="020B0604020202020204" pitchFamily="34" charset="0"/>
            </a:endParaRP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4518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15617" y="506896"/>
            <a:ext cx="10760765" cy="5844208"/>
          </a:xfrm>
        </p:spPr>
        <p:txBody>
          <a:bodyPr>
            <a:normAutofit/>
          </a:bodyPr>
          <a:lstStyle/>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Today</a:t>
            </a:r>
            <a:r>
              <a:rPr lang="en-US" sz="2400" dirty="0">
                <a:solidFill>
                  <a:schemeClr val="tx1"/>
                </a:solidFill>
                <a:effectLst/>
                <a:latin typeface="Arial" panose="020B0604020202020204" pitchFamily="34" charset="0"/>
                <a:cs typeface="Arial" panose="020B0604020202020204" pitchFamily="34" charset="0"/>
              </a:rPr>
              <a:t>, both business organizations and not-for-profit organizations use strategic management.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For example</a:t>
            </a:r>
            <a:r>
              <a:rPr lang="en-US" sz="2400" dirty="0">
                <a:solidFill>
                  <a:schemeClr val="tx1"/>
                </a:solidFill>
                <a:effectLst/>
                <a:latin typeface="Arial" panose="020B0604020202020204" pitchFamily="34" charset="0"/>
                <a:cs typeface="Arial" panose="020B0604020202020204" pitchFamily="34" charset="0"/>
              </a:rPr>
              <a:t>, the U.S. </a:t>
            </a:r>
            <a:r>
              <a:rPr lang="en-US" sz="2400" dirty="0">
                <a:solidFill>
                  <a:srgbClr val="FFFF00"/>
                </a:solidFill>
                <a:effectLst/>
                <a:latin typeface="Arial" panose="020B0604020202020204" pitchFamily="34" charset="0"/>
                <a:cs typeface="Arial" panose="020B0604020202020204" pitchFamily="34" charset="0"/>
              </a:rPr>
              <a:t>Postal Service </a:t>
            </a:r>
            <a:r>
              <a:rPr lang="en-US" sz="2400" dirty="0">
                <a:solidFill>
                  <a:schemeClr val="tx1"/>
                </a:solidFill>
                <a:effectLst/>
                <a:latin typeface="Arial" panose="020B0604020202020204" pitchFamily="34" charset="0"/>
                <a:cs typeface="Arial" panose="020B0604020202020204" pitchFamily="34" charset="0"/>
              </a:rPr>
              <a:t>(USPS) is locked in </a:t>
            </a:r>
            <a:r>
              <a:rPr lang="en-US" sz="2400" dirty="0">
                <a:solidFill>
                  <a:srgbClr val="FFFF00"/>
                </a:solidFill>
                <a:effectLst/>
                <a:latin typeface="Arial" panose="020B0604020202020204" pitchFamily="34" charset="0"/>
                <a:cs typeface="Arial" panose="020B0604020202020204" pitchFamily="34" charset="0"/>
              </a:rPr>
              <a:t>competitive</a:t>
            </a:r>
            <a:r>
              <a:rPr lang="en-US" sz="2400" dirty="0">
                <a:solidFill>
                  <a:schemeClr val="tx1"/>
                </a:solidFill>
                <a:effectLst/>
                <a:latin typeface="Arial" panose="020B0604020202020204" pitchFamily="34" charset="0"/>
                <a:cs typeface="Arial" panose="020B0604020202020204" pitchFamily="34" charset="0"/>
              </a:rPr>
              <a:t> battles with </a:t>
            </a:r>
            <a:r>
              <a:rPr lang="en-US" sz="2400" dirty="0">
                <a:solidFill>
                  <a:srgbClr val="FFFF00"/>
                </a:solidFill>
                <a:effectLst/>
                <a:latin typeface="Arial" panose="020B0604020202020204" pitchFamily="34" charset="0"/>
                <a:cs typeface="Arial" panose="020B0604020202020204" pitchFamily="34" charset="0"/>
              </a:rPr>
              <a:t>overnight</a:t>
            </a:r>
            <a:r>
              <a:rPr lang="en-US" sz="2400" dirty="0">
                <a:solidFill>
                  <a:schemeClr val="tx1"/>
                </a:solidFill>
                <a:effectLst/>
                <a:latin typeface="Arial" panose="020B0604020202020204" pitchFamily="34" charset="0"/>
                <a:cs typeface="Arial" panose="020B0604020202020204" pitchFamily="34" charset="0"/>
              </a:rPr>
              <a:t> package delivery companies, </a:t>
            </a:r>
            <a:r>
              <a:rPr lang="en-US" sz="2400" dirty="0">
                <a:solidFill>
                  <a:srgbClr val="FFFF00"/>
                </a:solidFill>
                <a:effectLst/>
                <a:latin typeface="Arial" panose="020B0604020202020204" pitchFamily="34" charset="0"/>
                <a:cs typeface="Arial" panose="020B0604020202020204" pitchFamily="34" charset="0"/>
              </a:rPr>
              <a:t>telecommunications</a:t>
            </a:r>
            <a:r>
              <a:rPr lang="en-US" sz="2400" dirty="0">
                <a:solidFill>
                  <a:schemeClr val="tx1"/>
                </a:solidFill>
                <a:effectLst/>
                <a:latin typeface="Arial" panose="020B0604020202020204" pitchFamily="34" charset="0"/>
                <a:cs typeface="Arial" panose="020B0604020202020204" pitchFamily="34" charset="0"/>
              </a:rPr>
              <a:t> companies </a:t>
            </a:r>
            <a:r>
              <a:rPr lang="en-US" sz="2400" dirty="0">
                <a:solidFill>
                  <a:srgbClr val="FFFF00"/>
                </a:solidFill>
                <a:effectLst/>
                <a:latin typeface="Arial" panose="020B0604020202020204" pitchFamily="34" charset="0"/>
                <a:cs typeface="Arial" panose="020B0604020202020204" pitchFamily="34" charset="0"/>
              </a:rPr>
              <a:t>e-mail and text </a:t>
            </a:r>
            <a:r>
              <a:rPr lang="en-US" sz="2400" dirty="0">
                <a:solidFill>
                  <a:schemeClr val="tx1"/>
                </a:solidFill>
                <a:effectLst/>
                <a:latin typeface="Arial" panose="020B0604020202020204" pitchFamily="34" charset="0"/>
                <a:cs typeface="Arial" panose="020B0604020202020204" pitchFamily="34" charset="0"/>
              </a:rPr>
              <a:t>messaging services and </a:t>
            </a:r>
            <a:r>
              <a:rPr lang="en-US" sz="2400" dirty="0">
                <a:solidFill>
                  <a:srgbClr val="FFFF00"/>
                </a:solidFill>
                <a:effectLst/>
                <a:latin typeface="Arial" panose="020B0604020202020204" pitchFamily="34" charset="0"/>
                <a:cs typeface="Arial" panose="020B0604020202020204" pitchFamily="34" charset="0"/>
              </a:rPr>
              <a:t>private</a:t>
            </a:r>
            <a:r>
              <a:rPr lang="en-US" sz="2400" dirty="0">
                <a:solidFill>
                  <a:schemeClr val="tx1"/>
                </a:solidFill>
                <a:effectLst/>
                <a:latin typeface="Arial" panose="020B0604020202020204" pitchFamily="34" charset="0"/>
                <a:cs typeface="Arial" panose="020B0604020202020204" pitchFamily="34" charset="0"/>
              </a:rPr>
              <a:t> mailing facilities. </a:t>
            </a:r>
          </a:p>
          <a:p>
            <a:pPr marL="36900" indent="0" algn="just">
              <a:buNone/>
            </a:pPr>
            <a:endParaRPr lang="en-US" sz="1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In 2006, </a:t>
            </a:r>
            <a:r>
              <a:rPr lang="en-US" sz="2400" dirty="0">
                <a:solidFill>
                  <a:srgbClr val="FFFF00"/>
                </a:solidFill>
                <a:effectLst/>
                <a:latin typeface="Arial" panose="020B0604020202020204" pitchFamily="34" charset="0"/>
                <a:cs typeface="Arial" panose="020B0604020202020204" pitchFamily="34" charset="0"/>
              </a:rPr>
              <a:t>213 billion </a:t>
            </a:r>
            <a:r>
              <a:rPr lang="en-US" sz="2400" dirty="0">
                <a:solidFill>
                  <a:schemeClr val="tx1"/>
                </a:solidFill>
                <a:effectLst/>
                <a:latin typeface="Arial" panose="020B0604020202020204" pitchFamily="34" charset="0"/>
                <a:cs typeface="Arial" panose="020B0604020202020204" pitchFamily="34" charset="0"/>
              </a:rPr>
              <a:t>pieces of mail were handled by the </a:t>
            </a:r>
            <a:r>
              <a:rPr lang="en-US" sz="2400" dirty="0">
                <a:solidFill>
                  <a:srgbClr val="FFFF00"/>
                </a:solidFill>
                <a:effectLst/>
                <a:latin typeface="Arial" panose="020B0604020202020204" pitchFamily="34" charset="0"/>
                <a:cs typeface="Arial" panose="020B0604020202020204" pitchFamily="34" charset="0"/>
              </a:rPr>
              <a:t>postal</a:t>
            </a:r>
            <a:r>
              <a:rPr lang="en-US" sz="2400" dirty="0">
                <a:solidFill>
                  <a:schemeClr val="tx1"/>
                </a:solidFill>
                <a:effectLst/>
                <a:latin typeface="Arial" panose="020B0604020202020204" pitchFamily="34" charset="0"/>
                <a:cs typeface="Arial" panose="020B0604020202020204" pitchFamily="34" charset="0"/>
              </a:rPr>
              <a:t> service. In 2009, </a:t>
            </a:r>
            <a:r>
              <a:rPr lang="en-US" sz="2400" dirty="0">
                <a:solidFill>
                  <a:srgbClr val="FFFF00"/>
                </a:solidFill>
                <a:effectLst/>
                <a:latin typeface="Arial" panose="020B0604020202020204" pitchFamily="34" charset="0"/>
                <a:cs typeface="Arial" panose="020B0604020202020204" pitchFamily="34" charset="0"/>
              </a:rPr>
              <a:t>177 billion</a:t>
            </a:r>
            <a:r>
              <a:rPr lang="en-US" sz="2400" dirty="0">
                <a:solidFill>
                  <a:schemeClr val="tx1"/>
                </a:solidFill>
                <a:effectLst/>
                <a:latin typeface="Arial" panose="020B0604020202020204" pitchFamily="34" charset="0"/>
                <a:cs typeface="Arial" panose="020B0604020202020204" pitchFamily="34" charset="0"/>
              </a:rPr>
              <a:t>  pieces of mail were handled a decline of almost </a:t>
            </a:r>
            <a:r>
              <a:rPr lang="en-US" sz="2400" dirty="0">
                <a:solidFill>
                  <a:srgbClr val="FFFF00"/>
                </a:solidFill>
                <a:effectLst/>
                <a:latin typeface="Arial" panose="020B0604020202020204" pitchFamily="34" charset="0"/>
                <a:cs typeface="Arial" panose="020B0604020202020204" pitchFamily="34" charset="0"/>
              </a:rPr>
              <a:t>17 percent</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chemeClr val="tx1"/>
                </a:solidFill>
                <a:effectLst/>
                <a:latin typeface="Arial" panose="020B0604020202020204" pitchFamily="34" charset="0"/>
                <a:cs typeface="Arial" panose="020B0604020202020204" pitchFamily="34" charset="0"/>
              </a:rPr>
              <a:t>John Potter</a:t>
            </a:r>
            <a:r>
              <a:rPr lang="en-US" sz="2400" dirty="0">
                <a:solidFill>
                  <a:schemeClr val="tx1"/>
                </a:solidFill>
                <a:effectLst/>
                <a:latin typeface="Arial" panose="020B0604020202020204" pitchFamily="34" charset="0"/>
                <a:cs typeface="Arial" panose="020B0604020202020204" pitchFamily="34" charset="0"/>
              </a:rPr>
              <a:t>, (USPS) CEO is </a:t>
            </a:r>
            <a:r>
              <a:rPr lang="en-US" sz="2400" b="1" dirty="0">
                <a:solidFill>
                  <a:srgbClr val="FFFF00"/>
                </a:solidFill>
                <a:effectLst/>
                <a:latin typeface="Arial" panose="020B0604020202020204" pitchFamily="34" charset="0"/>
                <a:cs typeface="Arial" panose="020B0604020202020204" pitchFamily="34" charset="0"/>
              </a:rPr>
              <a:t>using</a:t>
            </a:r>
            <a:r>
              <a:rPr lang="en-US" sz="2400" dirty="0">
                <a:solidFill>
                  <a:schemeClr val="tx1"/>
                </a:solidFill>
                <a:effectLst/>
                <a:latin typeface="Arial" panose="020B0604020202020204" pitchFamily="34" charset="0"/>
                <a:cs typeface="Arial" panose="020B0604020202020204" pitchFamily="34" charset="0"/>
              </a:rPr>
              <a:t> strategic management to come up with a </a:t>
            </a:r>
            <a:r>
              <a:rPr lang="en-US" sz="2400" dirty="0">
                <a:solidFill>
                  <a:srgbClr val="FFFF00"/>
                </a:solidFill>
                <a:effectLst/>
                <a:latin typeface="Arial" panose="020B0604020202020204" pitchFamily="34" charset="0"/>
                <a:cs typeface="Arial" panose="020B0604020202020204" pitchFamily="34" charset="0"/>
              </a:rPr>
              <a:t>response</a:t>
            </a:r>
            <a:r>
              <a:rPr lang="en-US" sz="2400" dirty="0">
                <a:solidFill>
                  <a:schemeClr val="tx1"/>
                </a:solidFill>
                <a:effectLst/>
                <a:latin typeface="Arial" panose="020B0604020202020204" pitchFamily="34" charset="0"/>
                <a:cs typeface="Arial" panose="020B0604020202020204" pitchFamily="34" charset="0"/>
              </a:rPr>
              <a:t>. </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871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22852" y="679175"/>
            <a:ext cx="10813774" cy="5390322"/>
          </a:xfrm>
        </p:spPr>
        <p:txBody>
          <a:bodyPr>
            <a:normAutofit/>
          </a:bodyPr>
          <a:lstStyle/>
          <a:p>
            <a:pPr marL="36900" indent="0" algn="just">
              <a:buNone/>
            </a:pPr>
            <a:endParaRPr lang="en-US" sz="2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However, some </a:t>
            </a:r>
            <a:r>
              <a:rPr lang="en-US" sz="2400" dirty="0">
                <a:solidFill>
                  <a:srgbClr val="FFFF00"/>
                </a:solidFill>
                <a:effectLst/>
                <a:latin typeface="Arial" panose="020B0604020202020204" pitchFamily="34" charset="0"/>
                <a:cs typeface="Arial" panose="020B0604020202020204" pitchFamily="34" charset="0"/>
              </a:rPr>
              <a:t>strategic</a:t>
            </a:r>
            <a:r>
              <a:rPr lang="en-US" sz="2400" dirty="0">
                <a:solidFill>
                  <a:schemeClr val="tx1"/>
                </a:solidFill>
                <a:effectLst/>
                <a:latin typeface="Arial" panose="020B0604020202020204" pitchFamily="34" charset="0"/>
                <a:cs typeface="Arial" panose="020B0604020202020204" pitchFamily="34" charset="0"/>
              </a:rPr>
              <a:t> changes are needed as the </a:t>
            </a:r>
            <a:r>
              <a:rPr lang="en-US" sz="2400" dirty="0">
                <a:solidFill>
                  <a:srgbClr val="FFFF00"/>
                </a:solidFill>
                <a:effectLst/>
                <a:latin typeface="Arial" panose="020B0604020202020204" pitchFamily="34" charset="0"/>
                <a:cs typeface="Arial" panose="020B0604020202020204" pitchFamily="34" charset="0"/>
              </a:rPr>
              <a:t>USPS</a:t>
            </a:r>
            <a:r>
              <a:rPr lang="en-US" sz="2400" dirty="0">
                <a:solidFill>
                  <a:schemeClr val="tx1"/>
                </a:solidFill>
                <a:effectLst/>
                <a:latin typeface="Arial" panose="020B0604020202020204" pitchFamily="34" charset="0"/>
                <a:cs typeface="Arial" panose="020B0604020202020204" pitchFamily="34" charset="0"/>
              </a:rPr>
              <a:t> faces losses of $238 billion </a:t>
            </a:r>
            <a:r>
              <a:rPr lang="en-US" sz="2400" dirty="0">
                <a:solidFill>
                  <a:srgbClr val="FFFF00"/>
                </a:solidFill>
                <a:effectLst/>
                <a:latin typeface="Arial" panose="020B0604020202020204" pitchFamily="34" charset="0"/>
                <a:cs typeface="Arial" panose="020B0604020202020204" pitchFamily="34" charset="0"/>
              </a:rPr>
              <a:t>over</a:t>
            </a:r>
            <a:r>
              <a:rPr lang="en-US" sz="2400" dirty="0">
                <a:solidFill>
                  <a:schemeClr val="tx1"/>
                </a:solidFill>
                <a:effectLst/>
                <a:latin typeface="Arial" panose="020B0604020202020204" pitchFamily="34" charset="0"/>
                <a:cs typeface="Arial" panose="020B0604020202020204" pitchFamily="34" charset="0"/>
              </a:rPr>
              <a:t> the next decade. Strategic management will </a:t>
            </a:r>
            <a:r>
              <a:rPr lang="en-US" sz="2400" dirty="0">
                <a:solidFill>
                  <a:srgbClr val="FFFF00"/>
                </a:solidFill>
                <a:effectLst/>
                <a:latin typeface="Arial" panose="020B0604020202020204" pitchFamily="34" charset="0"/>
                <a:cs typeface="Arial" panose="020B0604020202020204" pitchFamily="34" charset="0"/>
              </a:rPr>
              <a:t>continue</a:t>
            </a:r>
            <a:r>
              <a:rPr lang="en-US" sz="2400" dirty="0">
                <a:solidFill>
                  <a:schemeClr val="tx1"/>
                </a:solidFill>
                <a:effectLst/>
                <a:latin typeface="Arial" panose="020B0604020202020204" pitchFamily="34" charset="0"/>
                <a:cs typeface="Arial" panose="020B0604020202020204" pitchFamily="34" charset="0"/>
              </a:rPr>
              <a:t> to be important to its operation. </a:t>
            </a:r>
            <a:r>
              <a:rPr lang="en-US" sz="2400" b="1" dirty="0">
                <a:solidFill>
                  <a:srgbClr val="FFFF00"/>
                </a:solidFill>
                <a:effectLst/>
                <a:latin typeface="Arial" panose="020B0604020202020204" pitchFamily="34" charset="0"/>
                <a:cs typeface="Arial" panose="020B0604020202020204" pitchFamily="34" charset="0"/>
              </a:rPr>
              <a:t>Check out </a:t>
            </a:r>
            <a:r>
              <a:rPr lang="en-US" sz="2400" dirty="0">
                <a:solidFill>
                  <a:schemeClr val="tx1"/>
                </a:solidFill>
                <a:effectLst/>
                <a:latin typeface="Arial" panose="020B0604020202020204" pitchFamily="34" charset="0"/>
                <a:cs typeface="Arial" panose="020B0604020202020204" pitchFamily="34" charset="0"/>
              </a:rPr>
              <a:t>the </a:t>
            </a:r>
            <a:r>
              <a:rPr lang="en-US" sz="2400" b="1" dirty="0">
                <a:solidFill>
                  <a:srgbClr val="FFFF00"/>
                </a:solidFill>
                <a:effectLst/>
                <a:latin typeface="Arial" panose="020B0604020202020204" pitchFamily="34" charset="0"/>
                <a:cs typeface="Arial" panose="020B0604020202020204" pitchFamily="34" charset="0"/>
              </a:rPr>
              <a:t>USPS</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C000"/>
                </a:solidFill>
                <a:effectLst/>
                <a:latin typeface="Arial" panose="020B0604020202020204" pitchFamily="34" charset="0"/>
                <a:cs typeface="Arial" panose="020B0604020202020204" pitchFamily="34" charset="0"/>
              </a:rPr>
              <a:t>Vision 2013</a:t>
            </a:r>
            <a:r>
              <a:rPr lang="en-US" sz="2400" dirty="0">
                <a:solidFill>
                  <a:schemeClr val="tx1"/>
                </a:solidFill>
                <a:effectLst/>
                <a:latin typeface="Arial" panose="020B0604020202020204" pitchFamily="34" charset="0"/>
                <a:cs typeface="Arial" panose="020B0604020202020204" pitchFamily="34" charset="0"/>
              </a:rPr>
              <a:t>, which outlines its </a:t>
            </a:r>
            <a:r>
              <a:rPr lang="en-US" sz="2400" dirty="0">
                <a:solidFill>
                  <a:srgbClr val="FFFF00"/>
                </a:solidFill>
                <a:effectLst/>
                <a:latin typeface="Arial" panose="020B0604020202020204" pitchFamily="34" charset="0"/>
                <a:cs typeface="Arial" panose="020B0604020202020204" pitchFamily="34" charset="0"/>
              </a:rPr>
              <a:t>internal plan </a:t>
            </a:r>
            <a:r>
              <a:rPr lang="en-US" sz="2400" dirty="0">
                <a:solidFill>
                  <a:schemeClr val="tx1"/>
                </a:solidFill>
                <a:effectLst/>
                <a:latin typeface="Arial" panose="020B0604020202020204" pitchFamily="34" charset="0"/>
                <a:cs typeface="Arial" panose="020B0604020202020204" pitchFamily="34" charset="0"/>
              </a:rPr>
              <a:t>for the future.</a:t>
            </a:r>
          </a:p>
          <a:p>
            <a:pPr marL="36900" indent="0" algn="just">
              <a:buNone/>
            </a:pPr>
            <a:endParaRPr lang="en-US" sz="18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Although</a:t>
            </a:r>
            <a:r>
              <a:rPr lang="en-US" sz="2400" dirty="0">
                <a:solidFill>
                  <a:schemeClr val="tx1"/>
                </a:solidFill>
                <a:effectLst/>
                <a:latin typeface="Arial" panose="020B0604020202020204" pitchFamily="34" charset="0"/>
                <a:cs typeface="Arial" panose="020B0604020202020204" pitchFamily="34" charset="0"/>
              </a:rPr>
              <a:t> strategic management in </a:t>
            </a:r>
            <a:r>
              <a:rPr lang="en-US" sz="2400" dirty="0">
                <a:solidFill>
                  <a:srgbClr val="FFC000"/>
                </a:solidFill>
                <a:effectLst/>
                <a:latin typeface="Arial" panose="020B0604020202020204" pitchFamily="34" charset="0"/>
                <a:cs typeface="Arial" panose="020B0604020202020204" pitchFamily="34" charset="0"/>
              </a:rPr>
              <a:t>not-for-profits</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hasn’t</a:t>
            </a:r>
            <a:r>
              <a:rPr lang="en-US" sz="2400" dirty="0">
                <a:solidFill>
                  <a:schemeClr val="tx1"/>
                </a:solidFill>
                <a:effectLst/>
                <a:latin typeface="Arial" panose="020B0604020202020204" pitchFamily="34" charset="0"/>
                <a:cs typeface="Arial" panose="020B0604020202020204" pitchFamily="34" charset="0"/>
              </a:rPr>
              <a:t> been as well researched as it has in </a:t>
            </a:r>
            <a:r>
              <a:rPr lang="en-US" sz="2400" dirty="0">
                <a:solidFill>
                  <a:srgbClr val="FFC000"/>
                </a:solidFill>
                <a:effectLst/>
                <a:latin typeface="Arial" panose="020B0604020202020204" pitchFamily="34" charset="0"/>
                <a:cs typeface="Arial" panose="020B0604020202020204" pitchFamily="34" charset="0"/>
              </a:rPr>
              <a:t>for-profit</a:t>
            </a:r>
            <a:r>
              <a:rPr lang="en-US" sz="2400" dirty="0">
                <a:solidFill>
                  <a:schemeClr val="tx1"/>
                </a:solidFill>
                <a:effectLst/>
                <a:latin typeface="Arial" panose="020B0604020202020204" pitchFamily="34" charset="0"/>
                <a:cs typeface="Arial" panose="020B0604020202020204" pitchFamily="34" charset="0"/>
              </a:rPr>
              <a:t> organizations, we </a:t>
            </a:r>
            <a:r>
              <a:rPr lang="en-US" sz="2400" b="1" dirty="0">
                <a:solidFill>
                  <a:srgbClr val="FFFF00"/>
                </a:solidFill>
                <a:effectLst/>
                <a:latin typeface="Arial" panose="020B0604020202020204" pitchFamily="34" charset="0"/>
                <a:cs typeface="Arial" panose="020B0604020202020204" pitchFamily="34" charset="0"/>
              </a:rPr>
              <a:t>know</a:t>
            </a:r>
            <a:r>
              <a:rPr lang="en-US" sz="2400" dirty="0">
                <a:solidFill>
                  <a:schemeClr val="tx1"/>
                </a:solidFill>
                <a:effectLst/>
                <a:latin typeface="Arial" panose="020B0604020202020204" pitchFamily="34" charset="0"/>
                <a:cs typeface="Arial" panose="020B0604020202020204" pitchFamily="34" charset="0"/>
              </a:rPr>
              <a:t> it’s important for these organizations as well --- </a:t>
            </a:r>
            <a:r>
              <a:rPr lang="en-US" sz="2400" b="1" dirty="0">
                <a:solidFill>
                  <a:srgbClr val="FFFF00"/>
                </a:solidFill>
                <a:effectLst/>
                <a:latin typeface="Arial" panose="020B0604020202020204" pitchFamily="34" charset="0"/>
                <a:cs typeface="Arial" panose="020B0604020202020204" pitchFamily="34" charset="0"/>
              </a:rPr>
              <a:t>But why?</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583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354495" y="354496"/>
            <a:ext cx="11483009" cy="6149008"/>
          </a:xfrm>
        </p:spPr>
        <p:txBody>
          <a:bodyPr>
            <a:normAutofit/>
          </a:bodyPr>
          <a:lstStyle/>
          <a:p>
            <a:pPr marL="36900" indent="0" algn="ctr">
              <a:buNone/>
            </a:pPr>
            <a:endParaRPr lang="en-US" sz="600" b="1" dirty="0">
              <a:solidFill>
                <a:srgbClr val="FFFF00"/>
              </a:solidFill>
              <a:effectLst/>
              <a:latin typeface="Arial Black" panose="020B0A04020102020204" pitchFamily="34" charset="0"/>
              <a:cs typeface="Arial" panose="020B0604020202020204" pitchFamily="34" charset="0"/>
            </a:endParaRPr>
          </a:p>
          <a:p>
            <a:pPr marL="36900" indent="0" algn="ctr">
              <a:buNone/>
            </a:pPr>
            <a:r>
              <a:rPr lang="en-US" sz="3200" b="1" dirty="0">
                <a:solidFill>
                  <a:srgbClr val="FFFF00"/>
                </a:solidFill>
                <a:effectLst/>
                <a:latin typeface="Arial Black" panose="020B0A04020102020204" pitchFamily="34" charset="0"/>
                <a:cs typeface="Arial" panose="020B0604020202020204" pitchFamily="34" charset="0"/>
              </a:rPr>
              <a:t>THE STRATEGIC MANAGEMENT PROCESS</a:t>
            </a:r>
            <a:endParaRPr lang="en-US" sz="3200" b="1" dirty="0">
              <a:solidFill>
                <a:schemeClr val="tx1"/>
              </a:solidFill>
              <a:effectLst/>
              <a:latin typeface="Arial Black" panose="020B0A040201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The strategic management process contain </a:t>
            </a:r>
            <a:r>
              <a:rPr lang="en-US" sz="2400" b="1" dirty="0">
                <a:solidFill>
                  <a:srgbClr val="FFFF00"/>
                </a:solidFill>
                <a:effectLst/>
                <a:latin typeface="Arial" panose="020B0604020202020204" pitchFamily="34" charset="0"/>
                <a:cs typeface="Arial" panose="020B0604020202020204" pitchFamily="34" charset="0"/>
              </a:rPr>
              <a:t>six-step </a:t>
            </a:r>
            <a:r>
              <a:rPr lang="en-US" sz="2400" dirty="0">
                <a:solidFill>
                  <a:schemeClr val="tx1"/>
                </a:solidFill>
                <a:effectLst/>
                <a:latin typeface="Arial" panose="020B0604020202020204" pitchFamily="34" charset="0"/>
                <a:cs typeface="Arial" panose="020B0604020202020204" pitchFamily="34" charset="0"/>
              </a:rPr>
              <a:t>process that includes strategy planning, implementation, and evaluation --- The best strategies can fail if management doesn’t implement or evaluate them properly.</a:t>
            </a:r>
          </a:p>
          <a:p>
            <a:pPr marL="36900" indent="0" algn="just">
              <a:buNone/>
            </a:pPr>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1:</a:t>
            </a:r>
            <a:r>
              <a:rPr lang="en-US" sz="2400" b="1" dirty="0">
                <a:solidFill>
                  <a:schemeClr val="tx1"/>
                </a:solidFill>
                <a:effectLst/>
                <a:latin typeface="Arial" panose="020B0604020202020204" pitchFamily="34" charset="0"/>
                <a:cs typeface="Arial" panose="020B0604020202020204" pitchFamily="34" charset="0"/>
              </a:rPr>
              <a:t> Identifying the Organization’s Current Mission, Goals, and Strategies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2: </a:t>
            </a:r>
            <a:r>
              <a:rPr lang="en-US" sz="2400" b="1" dirty="0">
                <a:solidFill>
                  <a:schemeClr val="tx1"/>
                </a:solidFill>
                <a:effectLst/>
                <a:latin typeface="Arial" panose="020B0604020202020204" pitchFamily="34" charset="0"/>
                <a:cs typeface="Arial" panose="020B0604020202020204" pitchFamily="34" charset="0"/>
              </a:rPr>
              <a:t>Doing an External Analysis</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3: </a:t>
            </a:r>
            <a:r>
              <a:rPr lang="en-US" sz="2400" b="1" dirty="0">
                <a:solidFill>
                  <a:schemeClr val="tx1"/>
                </a:solidFill>
                <a:effectLst/>
                <a:latin typeface="Arial" panose="020B0604020202020204" pitchFamily="34" charset="0"/>
                <a:cs typeface="Arial" panose="020B0604020202020204" pitchFamily="34" charset="0"/>
              </a:rPr>
              <a:t>Doing an Internal Analysis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4: </a:t>
            </a:r>
            <a:r>
              <a:rPr lang="en-US" sz="2400" b="1" dirty="0">
                <a:solidFill>
                  <a:schemeClr val="tx1"/>
                </a:solidFill>
                <a:effectLst/>
                <a:latin typeface="Arial" panose="020B0604020202020204" pitchFamily="34" charset="0"/>
                <a:cs typeface="Arial" panose="020B0604020202020204" pitchFamily="34" charset="0"/>
              </a:rPr>
              <a:t>Formulating Strategies</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5: </a:t>
            </a:r>
            <a:r>
              <a:rPr lang="en-US" sz="2400" b="1" dirty="0">
                <a:solidFill>
                  <a:schemeClr val="tx1"/>
                </a:solidFill>
                <a:effectLst/>
                <a:latin typeface="Arial" panose="020B0604020202020204" pitchFamily="34" charset="0"/>
                <a:cs typeface="Arial" panose="020B0604020202020204" pitchFamily="34" charset="0"/>
              </a:rPr>
              <a:t>Implementing Strategies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STEP 6: </a:t>
            </a:r>
            <a:r>
              <a:rPr lang="en-US" sz="2400" b="1" dirty="0">
                <a:solidFill>
                  <a:schemeClr val="tx1"/>
                </a:solidFill>
                <a:effectLst/>
                <a:latin typeface="Arial" panose="020B0604020202020204" pitchFamily="34" charset="0"/>
                <a:cs typeface="Arial" panose="020B0604020202020204" pitchFamily="34" charset="0"/>
              </a:rPr>
              <a:t>Evaluating Results</a:t>
            </a:r>
            <a:endParaRPr lang="en-US" sz="2200" b="1"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85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593035" y="460513"/>
            <a:ext cx="11005930" cy="5936973"/>
          </a:xfrm>
        </p:spPr>
        <p:txBody>
          <a:bodyPr>
            <a:normAutofit fontScale="92500" lnSpcReduction="20000"/>
          </a:bodyPr>
          <a:lstStyle/>
          <a:p>
            <a:pPr marL="36900" indent="0">
              <a:buNone/>
            </a:pPr>
            <a:r>
              <a:rPr lang="en-US" sz="2800" b="1" dirty="0">
                <a:solidFill>
                  <a:srgbClr val="FFFF00"/>
                </a:solidFill>
                <a:effectLst/>
                <a:latin typeface="Arial Black" panose="020B0A04020102020204" pitchFamily="34" charset="0"/>
                <a:cs typeface="Arial" panose="020B0604020202020204" pitchFamily="34" charset="0"/>
              </a:rPr>
              <a:t>STEP 1: IDENTIFYING THE ORGANIZATION’S CURRENT MISSION, GOALS, AND STRATEGIES </a:t>
            </a:r>
          </a:p>
          <a:p>
            <a:pPr algn="just"/>
            <a:endParaRPr lang="en-US" sz="1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Every organization needs a mission ---- a statement of its purpose. </a:t>
            </a:r>
          </a:p>
          <a:p>
            <a:pPr algn="just">
              <a:buFont typeface="Wingdings" panose="05000000000000000000" pitchFamily="2" charset="2"/>
              <a:buChar char="v"/>
            </a:pPr>
            <a:endParaRPr lang="en-US" sz="5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Defining the mission --- force managers to identify --- what it’s in business to do...</a:t>
            </a:r>
          </a:p>
          <a:p>
            <a:pPr algn="just">
              <a:buFont typeface="Wingdings" panose="05000000000000000000" pitchFamily="2" charset="2"/>
              <a:buChar char="v"/>
            </a:pPr>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3000" b="1" dirty="0">
                <a:effectLst/>
                <a:latin typeface="Arial" panose="020B0604020202020204" pitchFamily="34" charset="0"/>
                <a:cs typeface="Arial" panose="020B0604020202020204" pitchFamily="34" charset="0"/>
              </a:rPr>
              <a:t>1: </a:t>
            </a:r>
            <a:r>
              <a:rPr lang="en-US" sz="2600" dirty="0">
                <a:solidFill>
                  <a:srgbClr val="FFC000"/>
                </a:solidFill>
                <a:effectLst/>
                <a:latin typeface="Arial" panose="020B0604020202020204" pitchFamily="34" charset="0"/>
                <a:cs typeface="Arial" panose="020B0604020202020204" pitchFamily="34" charset="0"/>
              </a:rPr>
              <a:t>The mission of </a:t>
            </a:r>
            <a:r>
              <a:rPr lang="en-US" sz="2600" b="1" dirty="0">
                <a:effectLst/>
                <a:latin typeface="Arial" panose="020B0604020202020204" pitchFamily="34" charset="0"/>
                <a:cs typeface="Arial" panose="020B0604020202020204" pitchFamily="34" charset="0"/>
              </a:rPr>
              <a:t>Facebook</a:t>
            </a:r>
            <a:r>
              <a:rPr lang="en-US" sz="2600" dirty="0">
                <a:solidFill>
                  <a:srgbClr val="FFC000"/>
                </a:solidFill>
                <a:effectLst/>
                <a:latin typeface="Arial" panose="020B0604020202020204" pitchFamily="34" charset="0"/>
                <a:cs typeface="Arial" panose="020B0604020202020204" pitchFamily="34" charset="0"/>
              </a:rPr>
              <a:t> is “a social utility that connects you with the people around you”.</a:t>
            </a:r>
          </a:p>
          <a:p>
            <a:pPr marL="36900" indent="0" algn="just">
              <a:buNone/>
            </a:pPr>
            <a:r>
              <a:rPr lang="en-US" sz="3000" b="1" dirty="0">
                <a:effectLst/>
                <a:latin typeface="Arial" panose="020B0604020202020204" pitchFamily="34" charset="0"/>
                <a:cs typeface="Arial" panose="020B0604020202020204" pitchFamily="34" charset="0"/>
              </a:rPr>
              <a:t>2: </a:t>
            </a:r>
            <a:r>
              <a:rPr lang="en-US" sz="2600" dirty="0">
                <a:solidFill>
                  <a:srgbClr val="FFC000"/>
                </a:solidFill>
                <a:effectLst/>
                <a:latin typeface="Arial" panose="020B0604020202020204" pitchFamily="34" charset="0"/>
                <a:cs typeface="Arial" panose="020B0604020202020204" pitchFamily="34" charset="0"/>
              </a:rPr>
              <a:t>The mission of the </a:t>
            </a:r>
            <a:r>
              <a:rPr lang="en-US" sz="2600" b="1" dirty="0">
                <a:effectLst/>
                <a:latin typeface="Arial" panose="020B0604020202020204" pitchFamily="34" charset="0"/>
                <a:cs typeface="Arial" panose="020B0604020202020204" pitchFamily="34" charset="0"/>
              </a:rPr>
              <a:t>National Heart Foundation of Australia</a:t>
            </a:r>
            <a:r>
              <a:rPr lang="en-US" sz="2600" dirty="0">
                <a:solidFill>
                  <a:srgbClr val="FFC000"/>
                </a:solidFill>
                <a:effectLst/>
                <a:latin typeface="Arial" panose="020B0604020202020204" pitchFamily="34" charset="0"/>
                <a:cs typeface="Arial" panose="020B0604020202020204" pitchFamily="34" charset="0"/>
              </a:rPr>
              <a:t> is to “reduce suffering and death from heart, stroke, and blood vessel disease in Australia”. </a:t>
            </a:r>
          </a:p>
          <a:p>
            <a:pPr algn="just">
              <a:buFont typeface="Wingdings" panose="05000000000000000000" pitchFamily="2" charset="2"/>
              <a:buChar char="v"/>
            </a:pPr>
            <a:endParaRPr lang="en-US" sz="13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These statements provide </a:t>
            </a:r>
            <a:r>
              <a:rPr lang="en-US" sz="2600" b="1" dirty="0">
                <a:solidFill>
                  <a:srgbClr val="FFFF00"/>
                </a:solidFill>
                <a:effectLst/>
                <a:latin typeface="Arial" panose="020B0604020202020204" pitchFamily="34" charset="0"/>
                <a:cs typeface="Arial" panose="020B0604020202020204" pitchFamily="34" charset="0"/>
              </a:rPr>
              <a:t>clues</a:t>
            </a:r>
            <a:r>
              <a:rPr lang="en-US" sz="2600" dirty="0">
                <a:solidFill>
                  <a:schemeClr val="tx1"/>
                </a:solidFill>
                <a:effectLst/>
                <a:latin typeface="Arial" panose="020B0604020202020204" pitchFamily="34" charset="0"/>
                <a:cs typeface="Arial" panose="020B0604020202020204" pitchFamily="34" charset="0"/>
              </a:rPr>
              <a:t> to what these organizations </a:t>
            </a:r>
            <a:r>
              <a:rPr lang="en-US" sz="2600" b="1" dirty="0">
                <a:solidFill>
                  <a:srgbClr val="FFFF00"/>
                </a:solidFill>
                <a:effectLst/>
                <a:latin typeface="Arial" panose="020B0604020202020204" pitchFamily="34" charset="0"/>
                <a:cs typeface="Arial" panose="020B0604020202020204" pitchFamily="34" charset="0"/>
              </a:rPr>
              <a:t>see</a:t>
            </a:r>
            <a:r>
              <a:rPr lang="en-US" sz="2600" dirty="0">
                <a:solidFill>
                  <a:schemeClr val="tx1"/>
                </a:solidFill>
                <a:effectLst/>
                <a:latin typeface="Arial" panose="020B0604020202020204" pitchFamily="34" charset="0"/>
                <a:cs typeface="Arial" panose="020B0604020202020204" pitchFamily="34" charset="0"/>
              </a:rPr>
              <a:t> as their purpose. What should a mission statement include? </a:t>
            </a:r>
          </a:p>
        </p:txBody>
      </p:sp>
    </p:spTree>
    <p:extLst>
      <p:ext uri="{BB962C8B-B14F-4D97-AF65-F5344CB8AC3E}">
        <p14:creationId xmlns:p14="http://schemas.microsoft.com/office/powerpoint/2010/main" val="2910423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89112" y="346213"/>
            <a:ext cx="10813775" cy="6165574"/>
          </a:xfrm>
        </p:spPr>
        <p:txBody>
          <a:bodyPr>
            <a:normAutofit/>
          </a:bodyPr>
          <a:lstStyle/>
          <a:p>
            <a:pPr marL="36900" indent="0" algn="just">
              <a:buNone/>
            </a:pPr>
            <a:endParaRPr lang="en-US" sz="100" b="1" u="sng"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400" b="1" u="sng" dirty="0">
                <a:solidFill>
                  <a:srgbClr val="FFFF00"/>
                </a:solidFill>
                <a:effectLst/>
                <a:latin typeface="Arial Black" panose="020B0A04020102020204" pitchFamily="34" charset="0"/>
                <a:cs typeface="Arial" panose="020B0604020202020204" pitchFamily="34" charset="0"/>
              </a:rPr>
              <a:t>COMPONENTS OF A MISSION STATEMENT</a:t>
            </a:r>
            <a:endParaRPr lang="en-US" sz="2200" b="1" dirty="0">
              <a:solidFill>
                <a:srgbClr val="FFFF00"/>
              </a:solidFill>
              <a:effectLst/>
              <a:latin typeface="Arial" panose="020B0604020202020204" pitchFamily="34" charset="0"/>
              <a:cs typeface="Arial" panose="020B0604020202020204" pitchFamily="34" charset="0"/>
            </a:endParaRP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CUSTOMERS: </a:t>
            </a:r>
            <a:r>
              <a:rPr lang="en-US" sz="2200" dirty="0">
                <a:solidFill>
                  <a:schemeClr val="tx1"/>
                </a:solidFill>
                <a:effectLst/>
                <a:latin typeface="Arial" panose="020B0604020202020204" pitchFamily="34" charset="0"/>
                <a:cs typeface="Arial" panose="020B0604020202020204" pitchFamily="34" charset="0"/>
              </a:rPr>
              <a:t>Who are the firm’s customers?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MARKETS:</a:t>
            </a:r>
            <a:r>
              <a:rPr lang="en-US" sz="2200" dirty="0">
                <a:solidFill>
                  <a:schemeClr val="tx1"/>
                </a:solidFill>
                <a:effectLst/>
                <a:latin typeface="Arial" panose="020B0604020202020204" pitchFamily="34" charset="0"/>
                <a:cs typeface="Arial" panose="020B0604020202020204" pitchFamily="34" charset="0"/>
              </a:rPr>
              <a:t> Where does the firm compete geographically?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CONCERN FOR SURVIVAL, GROWTH, AND PROFITABILITY: </a:t>
            </a:r>
            <a:r>
              <a:rPr lang="en-US" sz="2200" dirty="0">
                <a:solidFill>
                  <a:schemeClr val="tx1"/>
                </a:solidFill>
                <a:effectLst/>
                <a:latin typeface="Arial" panose="020B0604020202020204" pitchFamily="34" charset="0"/>
                <a:cs typeface="Arial" panose="020B0604020202020204" pitchFamily="34" charset="0"/>
              </a:rPr>
              <a:t>Is the firm committed to growth and financial stability?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PHILOSOPHY: </a:t>
            </a:r>
            <a:r>
              <a:rPr lang="en-US" sz="2200" dirty="0">
                <a:solidFill>
                  <a:schemeClr val="tx1"/>
                </a:solidFill>
                <a:effectLst/>
                <a:latin typeface="Arial" panose="020B0604020202020204" pitchFamily="34" charset="0"/>
                <a:cs typeface="Arial" panose="020B0604020202020204" pitchFamily="34" charset="0"/>
              </a:rPr>
              <a:t>What are the firm’s basic beliefs, values, and ethical priorities?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CONCERN FOR PUBLIC IMAGE: </a:t>
            </a:r>
            <a:r>
              <a:rPr lang="en-US" sz="2200" dirty="0">
                <a:solidFill>
                  <a:schemeClr val="tx1"/>
                </a:solidFill>
                <a:effectLst/>
                <a:latin typeface="Arial" panose="020B0604020202020204" pitchFamily="34" charset="0"/>
                <a:cs typeface="Arial" panose="020B0604020202020204" pitchFamily="34" charset="0"/>
              </a:rPr>
              <a:t>How responsive is the firm to societal and environmental concerns?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PRODUCTS OR SERVICES: </a:t>
            </a:r>
            <a:r>
              <a:rPr lang="en-US" sz="2200" dirty="0">
                <a:solidFill>
                  <a:schemeClr val="tx1"/>
                </a:solidFill>
                <a:effectLst/>
                <a:latin typeface="Arial" panose="020B0604020202020204" pitchFamily="34" charset="0"/>
                <a:cs typeface="Arial" panose="020B0604020202020204" pitchFamily="34" charset="0"/>
              </a:rPr>
              <a:t>What are the firm’s major products or services?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TECHNOLOGY: </a:t>
            </a:r>
            <a:r>
              <a:rPr lang="en-US" sz="2200" dirty="0">
                <a:solidFill>
                  <a:schemeClr val="tx1"/>
                </a:solidFill>
                <a:effectLst/>
                <a:latin typeface="Arial" panose="020B0604020202020204" pitchFamily="34" charset="0"/>
                <a:cs typeface="Arial" panose="020B0604020202020204" pitchFamily="34" charset="0"/>
              </a:rPr>
              <a:t>Is the firm technologically current? </a:t>
            </a:r>
          </a:p>
          <a:p>
            <a:pPr marL="0" indent="0" algn="just">
              <a:buNone/>
            </a:pPr>
            <a:r>
              <a:rPr lang="en-US" sz="2200" b="1" dirty="0">
                <a:solidFill>
                  <a:srgbClr val="FFFF00"/>
                </a:solidFill>
                <a:effectLst/>
                <a:latin typeface="Arial" panose="020B0604020202020204" pitchFamily="34" charset="0"/>
                <a:cs typeface="Arial" panose="020B0604020202020204" pitchFamily="34" charset="0"/>
              </a:rPr>
              <a:t>SELF-CONCEPT: </a:t>
            </a:r>
            <a:r>
              <a:rPr lang="en-US" sz="2200" dirty="0">
                <a:solidFill>
                  <a:schemeClr val="tx1"/>
                </a:solidFill>
                <a:effectLst/>
                <a:latin typeface="Arial" panose="020B0604020202020204" pitchFamily="34" charset="0"/>
                <a:cs typeface="Arial" panose="020B0604020202020204" pitchFamily="34" charset="0"/>
              </a:rPr>
              <a:t>What are the firm’s major competitive advantage and core competencies? Concern for employees: Are employees a valuable asset of the firm?</a:t>
            </a:r>
          </a:p>
        </p:txBody>
      </p:sp>
    </p:spTree>
    <p:extLst>
      <p:ext uri="{BB962C8B-B14F-4D97-AF65-F5344CB8AC3E}">
        <p14:creationId xmlns:p14="http://schemas.microsoft.com/office/powerpoint/2010/main" val="190901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1345096" y="1096617"/>
            <a:ext cx="9501808" cy="3846443"/>
          </a:xfrm>
        </p:spPr>
        <p:txBody>
          <a:bodyPr>
            <a:normAutofit/>
          </a:bodyPr>
          <a:lstStyle/>
          <a:p>
            <a:pPr marL="36900" indent="0" algn="just">
              <a:buNone/>
            </a:pPr>
            <a:endParaRPr lang="en-US" sz="2600" dirty="0">
              <a:solidFill>
                <a:srgbClr val="FFFF00"/>
              </a:solidFill>
              <a:effectLst/>
              <a:latin typeface="Arial Black" panose="020B0A04020102020204" pitchFamily="34" charset="0"/>
              <a:cs typeface="Arial" panose="020B0604020202020204" pitchFamily="34" charset="0"/>
            </a:endParaRPr>
          </a:p>
          <a:p>
            <a:pPr marL="36900" indent="0" algn="just">
              <a:buNone/>
            </a:pPr>
            <a:endParaRPr lang="en-US" sz="1400"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600" dirty="0">
                <a:solidFill>
                  <a:srgbClr val="FFFF00"/>
                </a:solidFill>
                <a:effectLst/>
                <a:latin typeface="Arial Black" panose="020B0A04020102020204" pitchFamily="34" charset="0"/>
                <a:cs typeface="Arial" panose="020B0604020202020204" pitchFamily="34" charset="0"/>
              </a:rPr>
              <a:t>STEP 2: DOING AN EXTERNAL ANALYSIS</a:t>
            </a:r>
          </a:p>
          <a:p>
            <a:pPr marL="36900" indent="0" algn="just">
              <a:buNone/>
            </a:pPr>
            <a:r>
              <a:rPr lang="en-US" sz="2600" dirty="0">
                <a:solidFill>
                  <a:srgbClr val="FFFF00"/>
                </a:solidFill>
                <a:effectLst/>
                <a:latin typeface="Arial Black" panose="020B0A04020102020204" pitchFamily="34" charset="0"/>
                <a:cs typeface="Arial" panose="020B0604020202020204" pitchFamily="34" charset="0"/>
              </a:rPr>
              <a:t>STEP 3: DOING AN INTERNAL ANALYSIS </a:t>
            </a:r>
          </a:p>
          <a:p>
            <a:pPr marL="36900" indent="0" algn="just">
              <a:buNone/>
            </a:pPr>
            <a:r>
              <a:rPr lang="en-US" sz="2600" dirty="0">
                <a:solidFill>
                  <a:srgbClr val="FFFF00"/>
                </a:solidFill>
                <a:effectLst/>
                <a:latin typeface="Arial Black" panose="020B0A04020102020204" pitchFamily="34" charset="0"/>
                <a:cs typeface="Arial" panose="020B0604020202020204" pitchFamily="34" charset="0"/>
              </a:rPr>
              <a:t>STEP 4: FORMULATING STRATEGIES</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9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29478" y="248478"/>
            <a:ext cx="10933044" cy="6361044"/>
          </a:xfrm>
        </p:spPr>
        <p:txBody>
          <a:bodyPr>
            <a:normAutofit/>
          </a:bodyPr>
          <a:lstStyle/>
          <a:p>
            <a:pPr marL="36900" indent="0" algn="just">
              <a:buNone/>
            </a:pPr>
            <a:endParaRPr lang="en-US" sz="700" dirty="0">
              <a:solidFill>
                <a:srgbClr val="FFFF00"/>
              </a:solidFill>
              <a:effectLst/>
              <a:latin typeface="Arial Black" panose="020B0A04020102020204" pitchFamily="34" charset="0"/>
              <a:cs typeface="Arial" panose="020B0604020202020204" pitchFamily="34" charset="0"/>
            </a:endParaRPr>
          </a:p>
          <a:p>
            <a:pPr marL="36900" indent="0" algn="just">
              <a:lnSpc>
                <a:spcPct val="150000"/>
              </a:lnSpc>
              <a:buNone/>
            </a:pPr>
            <a:r>
              <a:rPr lang="en-US" sz="2400" dirty="0">
                <a:solidFill>
                  <a:schemeClr val="tx1"/>
                </a:solidFill>
                <a:effectLst/>
                <a:latin typeface="Arial" panose="020B0604020202020204" pitchFamily="34" charset="0"/>
                <a:cs typeface="Arial" panose="020B0604020202020204" pitchFamily="34" charset="0"/>
              </a:rPr>
              <a:t>To perform these steps manager conduct </a:t>
            </a:r>
            <a:r>
              <a:rPr lang="en-US" sz="2400" b="1" dirty="0">
                <a:solidFill>
                  <a:srgbClr val="FFFF00"/>
                </a:solidFill>
                <a:effectLst/>
                <a:latin typeface="Arial" panose="020B0604020202020204" pitchFamily="34" charset="0"/>
                <a:cs typeface="Arial" panose="020B0604020202020204" pitchFamily="34" charset="0"/>
              </a:rPr>
              <a:t>SWOT</a:t>
            </a:r>
            <a:r>
              <a:rPr lang="en-US" sz="2400" dirty="0">
                <a:solidFill>
                  <a:schemeClr val="tx1"/>
                </a:solidFill>
                <a:effectLst/>
                <a:latin typeface="Arial" panose="020B0604020202020204" pitchFamily="34" charset="0"/>
                <a:cs typeface="Arial" panose="020B0604020202020204" pitchFamily="34" charset="0"/>
              </a:rPr>
              <a:t> analysis…</a:t>
            </a:r>
          </a:p>
          <a:p>
            <a:pPr marL="36900" indent="0" algn="just">
              <a:lnSpc>
                <a:spcPct val="150000"/>
              </a:lnSpc>
              <a:buNone/>
            </a:pPr>
            <a:r>
              <a:rPr lang="en-US" sz="2400" b="1" dirty="0">
                <a:solidFill>
                  <a:srgbClr val="FFFF00"/>
                </a:solidFill>
                <a:effectLst/>
                <a:latin typeface="Arial" panose="020B0604020202020204" pitchFamily="34" charset="0"/>
                <a:cs typeface="Arial" panose="020B0604020202020204" pitchFamily="34" charset="0"/>
              </a:rPr>
              <a:t>S - </a:t>
            </a:r>
            <a:r>
              <a:rPr lang="en-US" sz="2400" b="1" u="sng" dirty="0">
                <a:solidFill>
                  <a:srgbClr val="FFFF00"/>
                </a:solidFill>
                <a:effectLst/>
                <a:latin typeface="Arial" panose="020B0604020202020204" pitchFamily="34" charset="0"/>
                <a:cs typeface="Arial" panose="020B0604020202020204" pitchFamily="34" charset="0"/>
              </a:rPr>
              <a:t>TRENGTHS</a:t>
            </a:r>
            <a:r>
              <a:rPr lang="en-US" sz="2400" dirty="0">
                <a:solidFill>
                  <a:schemeClr val="tx1"/>
                </a:solidFill>
                <a:effectLst/>
                <a:latin typeface="Arial" panose="020B0604020202020204" pitchFamily="34" charset="0"/>
                <a:cs typeface="Arial" panose="020B0604020202020204" pitchFamily="34" charset="0"/>
              </a:rPr>
              <a:t> Any activities the organization does well or any unique resources that it has. </a:t>
            </a:r>
            <a:endParaRPr lang="en-US" sz="2400" b="1" dirty="0">
              <a:solidFill>
                <a:srgbClr val="FFFF00"/>
              </a:solidFill>
              <a:effectLst/>
              <a:latin typeface="Arial" panose="020B0604020202020204" pitchFamily="34" charset="0"/>
              <a:cs typeface="Arial" panose="020B0604020202020204" pitchFamily="34" charset="0"/>
            </a:endParaRPr>
          </a:p>
          <a:p>
            <a:pPr marL="36900" indent="0" algn="just">
              <a:lnSpc>
                <a:spcPct val="150000"/>
              </a:lnSpc>
              <a:buNone/>
            </a:pPr>
            <a:r>
              <a:rPr lang="en-US" sz="2400" b="1" dirty="0">
                <a:solidFill>
                  <a:srgbClr val="FFFF00"/>
                </a:solidFill>
                <a:effectLst/>
                <a:latin typeface="Arial" panose="020B0604020202020204" pitchFamily="34" charset="0"/>
                <a:cs typeface="Arial" panose="020B0604020202020204" pitchFamily="34" charset="0"/>
              </a:rPr>
              <a:t>W - </a:t>
            </a:r>
            <a:r>
              <a:rPr lang="en-US" sz="2400" b="1" u="sng" dirty="0">
                <a:solidFill>
                  <a:srgbClr val="FFFF00"/>
                </a:solidFill>
                <a:effectLst/>
                <a:latin typeface="Arial" panose="020B0604020202020204" pitchFamily="34" charset="0"/>
                <a:cs typeface="Arial" panose="020B0604020202020204" pitchFamily="34" charset="0"/>
              </a:rPr>
              <a:t>WEAKNESSES</a:t>
            </a:r>
            <a:r>
              <a:rPr lang="en-US" sz="2400" dirty="0">
                <a:solidFill>
                  <a:schemeClr val="tx1"/>
                </a:solidFill>
                <a:effectLst/>
                <a:latin typeface="Arial" panose="020B0604020202020204" pitchFamily="34" charset="0"/>
                <a:cs typeface="Arial" panose="020B0604020202020204" pitchFamily="34" charset="0"/>
              </a:rPr>
              <a:t> Any activities the organization doesn’t do well or resources it needs but doesn’t possess.</a:t>
            </a:r>
            <a:endParaRPr lang="en-US" sz="2400" b="1" dirty="0">
              <a:solidFill>
                <a:srgbClr val="FFFF00"/>
              </a:solidFill>
              <a:effectLst/>
              <a:latin typeface="Arial" panose="020B0604020202020204" pitchFamily="34" charset="0"/>
              <a:cs typeface="Arial" panose="020B0604020202020204" pitchFamily="34" charset="0"/>
            </a:endParaRPr>
          </a:p>
          <a:p>
            <a:pPr marL="36900" indent="0" algn="just">
              <a:lnSpc>
                <a:spcPct val="150000"/>
              </a:lnSpc>
              <a:buNone/>
            </a:pPr>
            <a:r>
              <a:rPr lang="en-US" sz="2400" b="1" dirty="0">
                <a:solidFill>
                  <a:srgbClr val="FFFF00"/>
                </a:solidFill>
                <a:effectLst/>
                <a:latin typeface="Arial" panose="020B0604020202020204" pitchFamily="34" charset="0"/>
                <a:cs typeface="Arial" panose="020B0604020202020204" pitchFamily="34" charset="0"/>
              </a:rPr>
              <a:t>O - </a:t>
            </a:r>
            <a:r>
              <a:rPr lang="en-US" sz="2400" b="1" u="sng" dirty="0">
                <a:solidFill>
                  <a:srgbClr val="FFFF00"/>
                </a:solidFill>
                <a:effectLst/>
                <a:latin typeface="Arial" panose="020B0604020202020204" pitchFamily="34" charset="0"/>
                <a:cs typeface="Arial" panose="020B0604020202020204" pitchFamily="34" charset="0"/>
              </a:rPr>
              <a:t>OPPORTUNITIES</a:t>
            </a:r>
            <a:r>
              <a:rPr lang="en-US" sz="2400" dirty="0">
                <a:solidFill>
                  <a:schemeClr val="tx1"/>
                </a:solidFill>
                <a:effectLst/>
                <a:latin typeface="Arial" panose="020B0604020202020204" pitchFamily="34" charset="0"/>
                <a:cs typeface="Arial" panose="020B0604020202020204" pitchFamily="34" charset="0"/>
              </a:rPr>
              <a:t> Positive trends in the external environment.</a:t>
            </a:r>
          </a:p>
          <a:p>
            <a:pPr marL="36900" indent="0" algn="just">
              <a:lnSpc>
                <a:spcPct val="150000"/>
              </a:lnSpc>
              <a:buNone/>
            </a:pPr>
            <a:r>
              <a:rPr lang="en-US" sz="2400" b="1" dirty="0">
                <a:solidFill>
                  <a:srgbClr val="FFFF00"/>
                </a:solidFill>
                <a:effectLst/>
                <a:latin typeface="Arial" panose="020B0604020202020204" pitchFamily="34" charset="0"/>
                <a:cs typeface="Arial" panose="020B0604020202020204" pitchFamily="34" charset="0"/>
              </a:rPr>
              <a:t>T - </a:t>
            </a:r>
            <a:r>
              <a:rPr lang="en-US" sz="2400" b="1" u="sng" dirty="0">
                <a:solidFill>
                  <a:srgbClr val="FFFF00"/>
                </a:solidFill>
                <a:effectLst/>
                <a:latin typeface="Arial" panose="020B0604020202020204" pitchFamily="34" charset="0"/>
                <a:cs typeface="Arial" panose="020B0604020202020204" pitchFamily="34" charset="0"/>
              </a:rPr>
              <a:t>THREATS</a:t>
            </a:r>
            <a:r>
              <a:rPr lang="en-US" sz="2400" dirty="0">
                <a:solidFill>
                  <a:schemeClr val="tx1"/>
                </a:solidFill>
                <a:effectLst/>
                <a:latin typeface="Arial" panose="020B0604020202020204" pitchFamily="34" charset="0"/>
                <a:cs typeface="Arial" panose="020B0604020202020204" pitchFamily="34" charset="0"/>
              </a:rPr>
              <a:t> Negative trends in the external environment.</a:t>
            </a:r>
          </a:p>
          <a:p>
            <a:pPr marL="36900" indent="0" algn="just">
              <a:buNone/>
            </a:pPr>
            <a:endParaRPr lang="en-US" sz="1000" dirty="0">
              <a:effectLst/>
              <a:latin typeface="Arial" panose="020B0604020202020204" pitchFamily="34" charset="0"/>
              <a:cs typeface="Arial" panose="020B0604020202020204" pitchFamily="34" charset="0"/>
            </a:endParaRPr>
          </a:p>
          <a:p>
            <a:pPr marL="36900" indent="0" algn="just">
              <a:buNone/>
            </a:pPr>
            <a:r>
              <a:rPr lang="en-US" sz="2400" b="1" dirty="0">
                <a:solidFill>
                  <a:srgbClr val="FFC000"/>
                </a:solidFill>
                <a:effectLst/>
                <a:latin typeface="Arial" panose="020B0604020202020204" pitchFamily="34" charset="0"/>
                <a:cs typeface="Arial" panose="020B0604020202020204" pitchFamily="34" charset="0"/>
              </a:rPr>
              <a:t>Strengths</a:t>
            </a:r>
            <a:r>
              <a:rPr lang="en-US" sz="2400" dirty="0">
                <a:solidFill>
                  <a:schemeClr val="tx1"/>
                </a:solidFill>
                <a:effectLst/>
                <a:latin typeface="Arial" panose="020B0604020202020204" pitchFamily="34" charset="0"/>
                <a:cs typeface="Arial" panose="020B0604020202020204" pitchFamily="34" charset="0"/>
              </a:rPr>
              <a:t> and </a:t>
            </a:r>
            <a:r>
              <a:rPr lang="en-US" sz="2400" b="1" dirty="0">
                <a:solidFill>
                  <a:srgbClr val="FFC000"/>
                </a:solidFill>
                <a:effectLst/>
                <a:latin typeface="Arial" panose="020B0604020202020204" pitchFamily="34" charset="0"/>
                <a:cs typeface="Arial" panose="020B0604020202020204" pitchFamily="34" charset="0"/>
              </a:rPr>
              <a:t>Weaknesses</a:t>
            </a:r>
            <a:r>
              <a:rPr lang="en-US" sz="2400" dirty="0">
                <a:solidFill>
                  <a:schemeClr val="tx1"/>
                </a:solidFill>
                <a:effectLst/>
                <a:latin typeface="Arial" panose="020B0604020202020204" pitchFamily="34" charset="0"/>
                <a:cs typeface="Arial" panose="020B0604020202020204" pitchFamily="34" charset="0"/>
              </a:rPr>
              <a:t> are internal factors </a:t>
            </a:r>
            <a:r>
              <a:rPr lang="en-US" sz="2400" b="1" dirty="0">
                <a:solidFill>
                  <a:srgbClr val="FFFF00"/>
                </a:solidFill>
                <a:effectLst/>
                <a:latin typeface="Arial" panose="020B0604020202020204" pitchFamily="34" charset="0"/>
                <a:cs typeface="Arial" panose="020B0604020202020204" pitchFamily="34" charset="0"/>
              </a:rPr>
              <a:t>can be controlled</a:t>
            </a:r>
            <a:r>
              <a:rPr lang="en-US" sz="2400" b="1" dirty="0">
                <a:effectLst/>
                <a:latin typeface="Arial" panose="020B0604020202020204" pitchFamily="34" charset="0"/>
                <a:cs typeface="Arial" panose="020B0604020202020204" pitchFamily="34" charset="0"/>
              </a:rPr>
              <a:t>.</a:t>
            </a:r>
          </a:p>
          <a:p>
            <a:pPr marL="36900" indent="0" algn="just">
              <a:buNone/>
            </a:pPr>
            <a:r>
              <a:rPr lang="en-US" sz="2400" b="1" dirty="0">
                <a:solidFill>
                  <a:srgbClr val="FFC000"/>
                </a:solidFill>
                <a:effectLst/>
                <a:latin typeface="Arial" panose="020B0604020202020204" pitchFamily="34" charset="0"/>
                <a:cs typeface="Arial" panose="020B0604020202020204" pitchFamily="34" charset="0"/>
              </a:rPr>
              <a:t>Opportunities</a:t>
            </a:r>
            <a:r>
              <a:rPr lang="en-US" sz="2400" dirty="0">
                <a:effectLst/>
                <a:latin typeface="Arial" panose="020B0604020202020204" pitchFamily="34" charset="0"/>
                <a:cs typeface="Arial" panose="020B0604020202020204" pitchFamily="34" charset="0"/>
              </a:rPr>
              <a:t> and </a:t>
            </a:r>
            <a:r>
              <a:rPr lang="en-US" sz="2400" b="1" dirty="0">
                <a:solidFill>
                  <a:srgbClr val="FFC000"/>
                </a:solidFill>
                <a:effectLst/>
                <a:latin typeface="Arial" panose="020B0604020202020204" pitchFamily="34" charset="0"/>
                <a:cs typeface="Arial" panose="020B0604020202020204" pitchFamily="34" charset="0"/>
              </a:rPr>
              <a:t>Threats</a:t>
            </a:r>
            <a:r>
              <a:rPr lang="en-US" sz="2400" dirty="0">
                <a:effectLst/>
                <a:latin typeface="Arial" panose="020B0604020202020204" pitchFamily="34" charset="0"/>
                <a:cs typeface="Arial" panose="020B0604020202020204" pitchFamily="34" charset="0"/>
              </a:rPr>
              <a:t> are external factors </a:t>
            </a:r>
            <a:r>
              <a:rPr lang="en-US" sz="2400" b="1" dirty="0">
                <a:solidFill>
                  <a:srgbClr val="FFFF00"/>
                </a:solidFill>
                <a:effectLst/>
                <a:latin typeface="Arial" panose="020B0604020202020204" pitchFamily="34" charset="0"/>
                <a:cs typeface="Arial" panose="020B0604020202020204" pitchFamily="34" charset="0"/>
              </a:rPr>
              <a:t>uncontrolled</a:t>
            </a:r>
            <a:r>
              <a:rPr lang="en-US" sz="2400" b="1" dirty="0">
                <a:effectLst/>
                <a:latin typeface="Arial" panose="020B0604020202020204" pitchFamily="34" charset="0"/>
                <a:cs typeface="Arial" panose="020B0604020202020204" pitchFamily="34" charset="0"/>
              </a:rPr>
              <a:t>.</a:t>
            </a:r>
            <a:endParaRPr lang="en-US" sz="22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91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marL="36900" indent="0" algn="ctr">
              <a:buNone/>
            </a:pPr>
            <a:r>
              <a:rPr lang="en-US" sz="3900" dirty="0">
                <a:solidFill>
                  <a:srgbClr val="FFFF00"/>
                </a:solidFill>
                <a:effectLst/>
                <a:latin typeface="Arial Black" panose="020B0A04020102020204" pitchFamily="34" charset="0"/>
                <a:cs typeface="Arial" panose="020B0604020202020204" pitchFamily="34" charset="0"/>
              </a:rPr>
              <a:t>SWOT ANALYSIS</a:t>
            </a:r>
          </a:p>
          <a:p>
            <a:pPr marL="36900" indent="0" algn="ctr">
              <a:buNone/>
            </a:pPr>
            <a:endParaRPr lang="en-US" sz="100" dirty="0">
              <a:solidFill>
                <a:schemeClr val="tx1"/>
              </a:solidFill>
              <a:effectLst/>
              <a:latin typeface="Arial Black" panose="020B0A040201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In 1960</a:t>
            </a:r>
            <a:r>
              <a:rPr lang="en-US" sz="2400" dirty="0">
                <a:effectLst/>
                <a:latin typeface="Arial" panose="020B0604020202020204" pitchFamily="34" charset="0"/>
                <a:cs typeface="Arial" panose="020B0604020202020204" pitchFamily="34" charset="0"/>
              </a:rPr>
              <a:t>,</a:t>
            </a:r>
            <a:r>
              <a:rPr lang="en-US" sz="2400" dirty="0">
                <a:solidFill>
                  <a:schemeClr val="tx1"/>
                </a:solidFill>
                <a:effectLst/>
                <a:latin typeface="Arial" panose="020B0604020202020204" pitchFamily="34" charset="0"/>
                <a:cs typeface="Arial" panose="020B0604020202020204" pitchFamily="34" charset="0"/>
              </a:rPr>
              <a:t> A management consultant from </a:t>
            </a:r>
            <a:r>
              <a:rPr lang="en-US" sz="2400" b="1" dirty="0" err="1">
                <a:solidFill>
                  <a:srgbClr val="FFFF00"/>
                </a:solidFill>
                <a:effectLst/>
                <a:latin typeface="Arial" panose="020B0604020202020204" pitchFamily="34" charset="0"/>
                <a:cs typeface="Arial" panose="020B0604020202020204" pitchFamily="34" charset="0"/>
              </a:rPr>
              <a:t>Standford</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Research Institute</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C000"/>
                </a:solidFill>
                <a:effectLst/>
                <a:latin typeface="Arial" panose="020B0604020202020204" pitchFamily="34" charset="0"/>
                <a:cs typeface="Arial" panose="020B0604020202020204" pitchFamily="34" charset="0"/>
              </a:rPr>
              <a:t>Albert Humphrey</a:t>
            </a:r>
            <a:r>
              <a:rPr lang="en-US" sz="2400" dirty="0">
                <a:solidFill>
                  <a:schemeClr val="tx1"/>
                </a:solidFill>
                <a:effectLst/>
                <a:latin typeface="Arial" panose="020B0604020202020204" pitchFamily="34" charset="0"/>
                <a:cs typeface="Arial" panose="020B0604020202020204" pitchFamily="34" charset="0"/>
              </a:rPr>
              <a:t> and his team invented a framework to help businesses with more sustainable strategic planning --- The framework initially was introduced as </a:t>
            </a:r>
            <a:r>
              <a:rPr lang="en-US" sz="2400" b="1" dirty="0">
                <a:solidFill>
                  <a:srgbClr val="FFFF00"/>
                </a:solidFill>
                <a:effectLst/>
                <a:latin typeface="Arial" panose="020B0604020202020204" pitchFamily="34" charset="0"/>
                <a:cs typeface="Arial" panose="020B0604020202020204" pitchFamily="34" charset="0"/>
              </a:rPr>
              <a:t>SOFT</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Analysis</a:t>
            </a:r>
            <a:r>
              <a:rPr lang="en-US" sz="2400" dirty="0">
                <a:solidFill>
                  <a:schemeClr val="tx1"/>
                </a:solidFill>
                <a:effectLst/>
                <a:latin typeface="Arial" panose="020B0604020202020204" pitchFamily="34" charset="0"/>
                <a:cs typeface="Arial" panose="020B0604020202020204" pitchFamily="34" charset="0"/>
              </a:rPr>
              <a:t> (Satisfactory, opportunity, fault and threat).</a:t>
            </a:r>
          </a:p>
          <a:p>
            <a:pPr algn="just">
              <a:buFont typeface="Wingdings" panose="05000000000000000000" pitchFamily="2" charset="2"/>
              <a:buChar char="v"/>
            </a:pPr>
            <a:endParaRPr lang="en-US" sz="1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 idea is simple, the </a:t>
            </a:r>
            <a:r>
              <a:rPr lang="en-US" sz="2400" b="1" dirty="0">
                <a:solidFill>
                  <a:srgbClr val="FFFF00"/>
                </a:solidFill>
                <a:effectLst/>
                <a:latin typeface="Arial" panose="020B0604020202020204" pitchFamily="34" charset="0"/>
                <a:cs typeface="Arial" panose="020B0604020202020204" pitchFamily="34" charset="0"/>
              </a:rPr>
              <a:t>strengths</a:t>
            </a:r>
            <a:r>
              <a:rPr lang="en-US" sz="2400" dirty="0">
                <a:solidFill>
                  <a:schemeClr val="tx1"/>
                </a:solidFill>
                <a:effectLst/>
                <a:latin typeface="Arial" panose="020B0604020202020204" pitchFamily="34" charset="0"/>
                <a:cs typeface="Arial" panose="020B0604020202020204" pitchFamily="34" charset="0"/>
              </a:rPr>
              <a:t> and </a:t>
            </a:r>
            <a:r>
              <a:rPr lang="en-US" sz="2400" b="1" dirty="0">
                <a:solidFill>
                  <a:srgbClr val="FFFF00"/>
                </a:solidFill>
                <a:effectLst/>
                <a:latin typeface="Arial" panose="020B0604020202020204" pitchFamily="34" charset="0"/>
                <a:cs typeface="Arial" panose="020B0604020202020204" pitchFamily="34" charset="0"/>
              </a:rPr>
              <a:t>weaknesses</a:t>
            </a:r>
            <a:r>
              <a:rPr lang="en-US" sz="2400" dirty="0">
                <a:solidFill>
                  <a:schemeClr val="tx1"/>
                </a:solidFill>
                <a:effectLst/>
                <a:latin typeface="Arial" panose="020B0604020202020204" pitchFamily="34" charset="0"/>
                <a:cs typeface="Arial" panose="020B0604020202020204" pitchFamily="34" charset="0"/>
              </a:rPr>
              <a:t> of an organization are </a:t>
            </a:r>
            <a:r>
              <a:rPr lang="en-US" sz="2400" b="1" dirty="0">
                <a:solidFill>
                  <a:srgbClr val="FFFF00"/>
                </a:solidFill>
                <a:effectLst/>
                <a:latin typeface="Arial" panose="020B0604020202020204" pitchFamily="34" charset="0"/>
                <a:cs typeface="Arial" panose="020B0604020202020204" pitchFamily="34" charset="0"/>
              </a:rPr>
              <a:t>matched</a:t>
            </a:r>
            <a:r>
              <a:rPr lang="en-US" sz="2400" dirty="0">
                <a:solidFill>
                  <a:schemeClr val="tx1"/>
                </a:solidFill>
                <a:effectLst/>
                <a:latin typeface="Arial" panose="020B0604020202020204" pitchFamily="34" charset="0"/>
                <a:cs typeface="Arial" panose="020B0604020202020204" pitchFamily="34" charset="0"/>
              </a:rPr>
              <a:t> with the </a:t>
            </a:r>
            <a:r>
              <a:rPr lang="en-US" sz="2400" b="1" dirty="0">
                <a:solidFill>
                  <a:srgbClr val="FFFF00"/>
                </a:solidFill>
                <a:effectLst/>
                <a:latin typeface="Arial" panose="020B0604020202020204" pitchFamily="34" charset="0"/>
                <a:cs typeface="Arial" panose="020B0604020202020204" pitchFamily="34" charset="0"/>
              </a:rPr>
              <a:t>threats</a:t>
            </a:r>
            <a:r>
              <a:rPr lang="en-US" sz="2400" dirty="0">
                <a:solidFill>
                  <a:schemeClr val="tx1"/>
                </a:solidFill>
                <a:effectLst/>
                <a:latin typeface="Arial" panose="020B0604020202020204" pitchFamily="34" charset="0"/>
                <a:cs typeface="Arial" panose="020B0604020202020204" pitchFamily="34" charset="0"/>
              </a:rPr>
              <a:t> and </a:t>
            </a:r>
            <a:r>
              <a:rPr lang="en-US" sz="2400" b="1" dirty="0">
                <a:solidFill>
                  <a:srgbClr val="FFFF00"/>
                </a:solidFill>
                <a:effectLst/>
                <a:latin typeface="Arial" panose="020B0604020202020204" pitchFamily="34" charset="0"/>
                <a:cs typeface="Arial" panose="020B0604020202020204" pitchFamily="34" charset="0"/>
              </a:rPr>
              <a:t>opportunities</a:t>
            </a:r>
            <a:r>
              <a:rPr lang="en-US" sz="2400" dirty="0">
                <a:solidFill>
                  <a:schemeClr val="tx1"/>
                </a:solidFill>
                <a:effectLst/>
                <a:latin typeface="Arial" panose="020B0604020202020204" pitchFamily="34" charset="0"/>
                <a:cs typeface="Arial" panose="020B0604020202020204" pitchFamily="34" charset="0"/>
              </a:rPr>
              <a:t> of the environment to formulate an effective strategy --- </a:t>
            </a:r>
            <a:r>
              <a:rPr lang="en-US" sz="2400" b="1" dirty="0">
                <a:solidFill>
                  <a:srgbClr val="FFFF00"/>
                </a:solidFill>
                <a:effectLst/>
                <a:latin typeface="Arial" panose="020B0604020202020204" pitchFamily="34" charset="0"/>
                <a:cs typeface="Arial" panose="020B0604020202020204" pitchFamily="34" charset="0"/>
              </a:rPr>
              <a:t>Capitalize</a:t>
            </a:r>
            <a:r>
              <a:rPr lang="en-US" sz="2400" b="1" dirty="0">
                <a:solidFill>
                  <a:srgbClr val="FFC000"/>
                </a:solidFill>
                <a:effectLst/>
                <a:latin typeface="Arial" panose="020B0604020202020204" pitchFamily="34" charset="0"/>
                <a:cs typeface="Arial" panose="020B0604020202020204" pitchFamily="34" charset="0"/>
              </a:rPr>
              <a:t> opportunities </a:t>
            </a:r>
            <a:r>
              <a:rPr lang="en-US" sz="2400" b="1" dirty="0">
                <a:effectLst/>
                <a:latin typeface="Arial" panose="020B0604020202020204" pitchFamily="34" charset="0"/>
                <a:cs typeface="Arial" panose="020B0604020202020204" pitchFamily="34" charset="0"/>
              </a:rPr>
              <a:t>by</a:t>
            </a:r>
            <a:r>
              <a:rPr lang="en-US" sz="2400" b="1" dirty="0">
                <a:solidFill>
                  <a:srgbClr val="FFC000"/>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using</a:t>
            </a:r>
            <a:r>
              <a:rPr lang="en-US" sz="2400" b="1" dirty="0">
                <a:solidFill>
                  <a:srgbClr val="FFC000"/>
                </a:solidFill>
                <a:effectLst/>
                <a:latin typeface="Arial" panose="020B0604020202020204" pitchFamily="34" charset="0"/>
                <a:cs typeface="Arial" panose="020B0604020202020204" pitchFamily="34" charset="0"/>
              </a:rPr>
              <a:t> </a:t>
            </a:r>
            <a:r>
              <a:rPr lang="en-US" sz="2400" b="1" dirty="0">
                <a:effectLst/>
                <a:latin typeface="Arial" panose="020B0604020202020204" pitchFamily="34" charset="0"/>
                <a:cs typeface="Arial" panose="020B0604020202020204" pitchFamily="34" charset="0"/>
              </a:rPr>
              <a:t>its</a:t>
            </a:r>
            <a:r>
              <a:rPr lang="en-US" sz="2400" b="1" dirty="0">
                <a:solidFill>
                  <a:srgbClr val="FFC000"/>
                </a:solidFill>
                <a:effectLst/>
                <a:latin typeface="Arial" panose="020B0604020202020204" pitchFamily="34" charset="0"/>
                <a:cs typeface="Arial" panose="020B0604020202020204" pitchFamily="34" charset="0"/>
              </a:rPr>
              <a:t> strengths </a:t>
            </a:r>
            <a:r>
              <a:rPr lang="en-US" sz="2400" b="1" dirty="0">
                <a:effectLst/>
                <a:latin typeface="Arial" panose="020B0604020202020204" pitchFamily="34" charset="0"/>
                <a:cs typeface="Arial" panose="020B0604020202020204" pitchFamily="34" charset="0"/>
              </a:rPr>
              <a:t>and</a:t>
            </a:r>
            <a:r>
              <a:rPr lang="en-US" sz="2400" b="1" dirty="0">
                <a:solidFill>
                  <a:srgbClr val="FFC000"/>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avoid</a:t>
            </a:r>
            <a:r>
              <a:rPr lang="en-US" sz="2400" b="1" dirty="0">
                <a:solidFill>
                  <a:srgbClr val="FFC000"/>
                </a:solidFill>
                <a:effectLst/>
                <a:latin typeface="Arial" panose="020B0604020202020204" pitchFamily="34" charset="0"/>
                <a:cs typeface="Arial" panose="020B0604020202020204" pitchFamily="34" charset="0"/>
              </a:rPr>
              <a:t> </a:t>
            </a:r>
            <a:r>
              <a:rPr lang="en-US" sz="2400" b="1" dirty="0">
                <a:effectLst/>
                <a:latin typeface="Arial" panose="020B0604020202020204" pitchFamily="34" charset="0"/>
                <a:cs typeface="Arial" panose="020B0604020202020204" pitchFamily="34" charset="0"/>
              </a:rPr>
              <a:t>the</a:t>
            </a:r>
            <a:r>
              <a:rPr lang="en-US" sz="2400" b="1" dirty="0">
                <a:solidFill>
                  <a:srgbClr val="FFC000"/>
                </a:solidFill>
                <a:effectLst/>
                <a:latin typeface="Arial" panose="020B0604020202020204" pitchFamily="34" charset="0"/>
                <a:cs typeface="Arial" panose="020B0604020202020204" pitchFamily="34" charset="0"/>
              </a:rPr>
              <a:t> threats </a:t>
            </a:r>
            <a:r>
              <a:rPr lang="en-US" sz="2400" b="1" dirty="0">
                <a:effectLst/>
                <a:latin typeface="Arial" panose="020B0604020202020204" pitchFamily="34" charset="0"/>
                <a:cs typeface="Arial" panose="020B0604020202020204" pitchFamily="34" charset="0"/>
              </a:rPr>
              <a:t>by</a:t>
            </a:r>
            <a:r>
              <a:rPr lang="en-US" sz="2400" b="1" dirty="0">
                <a:solidFill>
                  <a:srgbClr val="FFC000"/>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reducing</a:t>
            </a:r>
            <a:r>
              <a:rPr lang="en-US" sz="2400" b="1" dirty="0">
                <a:solidFill>
                  <a:srgbClr val="FFC000"/>
                </a:solidFill>
                <a:effectLst/>
                <a:latin typeface="Arial" panose="020B0604020202020204" pitchFamily="34" charset="0"/>
                <a:cs typeface="Arial" panose="020B0604020202020204" pitchFamily="34" charset="0"/>
              </a:rPr>
              <a:t> weaknesses</a:t>
            </a:r>
            <a:r>
              <a:rPr lang="en-US" sz="2400" dirty="0">
                <a:solidFill>
                  <a:schemeClr val="tx1"/>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9732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AC761-2E61-448B-B7DF-358CF73D5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826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88B56F-67E7-4FDB-BCAC-99DDC54EA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833" y="372715"/>
            <a:ext cx="10520334" cy="540027"/>
          </a:xfrm>
          <a:prstGeom prst="rect">
            <a:avLst/>
          </a:prstGeom>
        </p:spPr>
      </p:pic>
      <p:sp>
        <p:nvSpPr>
          <p:cNvPr id="6" name="Content Placeholder 2">
            <a:extLst>
              <a:ext uri="{FF2B5EF4-FFF2-40B4-BE49-F238E27FC236}">
                <a16:creationId xmlns:a16="http://schemas.microsoft.com/office/drawing/2014/main" id="{AE9830C3-E8D0-48C9-B357-CF7E1E1C1690}"/>
              </a:ext>
            </a:extLst>
          </p:cNvPr>
          <p:cNvSpPr txBox="1">
            <a:spLocks/>
          </p:cNvSpPr>
          <p:nvPr/>
        </p:nvSpPr>
        <p:spPr>
          <a:xfrm>
            <a:off x="835833" y="321364"/>
            <a:ext cx="10520334" cy="6215271"/>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6900" indent="0" algn="ctr">
              <a:buFont typeface="Arial" panose="020B0604020202020204" pitchFamily="34" charset="0"/>
              <a:buNone/>
            </a:pPr>
            <a:endParaRPr lang="en-US" sz="2800" dirty="0">
              <a:effectLst/>
              <a:latin typeface="Arial" panose="020B0604020202020204" pitchFamily="34" charset="0"/>
              <a:cs typeface="Arial" panose="020B0604020202020204" pitchFamily="34" charset="0"/>
            </a:endParaRPr>
          </a:p>
          <a:p>
            <a:pPr marL="36900" indent="0" algn="ctr">
              <a:buFont typeface="Arial" panose="020B0604020202020204" pitchFamily="34" charset="0"/>
              <a:buNone/>
            </a:pPr>
            <a:endParaRPr lang="en-US" sz="2800" dirty="0">
              <a:effectLst/>
              <a:latin typeface="Arial" panose="020B0604020202020204" pitchFamily="34" charset="0"/>
              <a:cs typeface="Arial" panose="020B0604020202020204" pitchFamily="34" charset="0"/>
            </a:endParaRPr>
          </a:p>
          <a:p>
            <a:pPr marL="36900" indent="0" algn="just">
              <a:buFont typeface="Arial" panose="020B0604020202020204" pitchFamily="34" charset="0"/>
              <a:buNone/>
            </a:pPr>
            <a:r>
              <a:rPr lang="en-US" sz="4500" u="sng" dirty="0">
                <a:solidFill>
                  <a:srgbClr val="FFFF00"/>
                </a:solidFill>
                <a:effectLst/>
                <a:latin typeface="Arial Black" panose="020B0A04020102020204" pitchFamily="34" charset="0"/>
                <a:cs typeface="Arial" panose="020B0604020202020204" pitchFamily="34" charset="0"/>
              </a:rPr>
              <a:t>Key Learning Point :-</a:t>
            </a:r>
          </a:p>
          <a:p>
            <a:pPr marL="0" indent="0" algn="just">
              <a:buNone/>
            </a:pPr>
            <a:r>
              <a:rPr lang="en-US" sz="4000" dirty="0">
                <a:solidFill>
                  <a:srgbClr val="FFFF00"/>
                </a:solidFill>
                <a:effectLst/>
                <a:latin typeface="Arial Black" panose="020B0A04020102020204" pitchFamily="34" charset="0"/>
                <a:cs typeface="Arial" panose="020B0604020202020204" pitchFamily="34" charset="0"/>
              </a:rPr>
              <a:t>-</a:t>
            </a:r>
            <a:r>
              <a:rPr lang="en-US" sz="2800" dirty="0">
                <a:solidFill>
                  <a:srgbClr val="FFFF00"/>
                </a:solidFill>
                <a:effectLst/>
                <a:latin typeface="Arial Black" panose="020B0A04020102020204" pitchFamily="34" charset="0"/>
                <a:cs typeface="Arial" panose="020B0604020202020204" pitchFamily="34" charset="0"/>
              </a:rPr>
              <a:t> </a:t>
            </a:r>
            <a:r>
              <a:rPr lang="en-US" sz="2800" dirty="0">
                <a:effectLst/>
                <a:latin typeface="Arial" panose="020B0604020202020204" pitchFamily="34" charset="0"/>
                <a:cs typeface="Arial" panose="020B0604020202020204" pitchFamily="34" charset="0"/>
              </a:rPr>
              <a:t>Discussion about strategic management process   </a:t>
            </a:r>
          </a:p>
          <a:p>
            <a:pPr marL="0" indent="0" algn="just">
              <a:buNone/>
            </a:pPr>
            <a:endParaRPr lang="en-US" sz="2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441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algn="just"/>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3600" b="1" dirty="0">
                <a:solidFill>
                  <a:srgbClr val="FFFF00"/>
                </a:solidFill>
                <a:effectLst/>
                <a:latin typeface="Arial Black" panose="020B0A04020102020204" pitchFamily="34" charset="0"/>
                <a:cs typeface="Arial" panose="020B0604020202020204" pitchFamily="34" charset="0"/>
              </a:rPr>
              <a:t>STRENGTHS </a:t>
            </a:r>
            <a:r>
              <a:rPr lang="en-US" b="1" dirty="0">
                <a:effectLst/>
                <a:latin typeface="Arial Black" panose="020B0A04020102020204" pitchFamily="34" charset="0"/>
                <a:cs typeface="Arial" panose="020B0604020202020204" pitchFamily="34" charset="0"/>
              </a:rPr>
              <a:t>(</a:t>
            </a:r>
            <a:r>
              <a:rPr lang="en-US" b="1" dirty="0">
                <a:solidFill>
                  <a:srgbClr val="FFC000"/>
                </a:solidFill>
                <a:effectLst/>
                <a:latin typeface="Arial Black" panose="020B0A04020102020204" pitchFamily="34" charset="0"/>
                <a:cs typeface="Arial" panose="020B0604020202020204" pitchFamily="34" charset="0"/>
              </a:rPr>
              <a:t>internal factor can be controlled</a:t>
            </a:r>
            <a:r>
              <a:rPr lang="en-US" b="1" dirty="0">
                <a:effectLst/>
                <a:latin typeface="Arial Black" panose="020B0A04020102020204" pitchFamily="34" charset="0"/>
                <a:cs typeface="Arial" panose="020B0604020202020204" pitchFamily="34" charset="0"/>
              </a:rPr>
              <a:t>)</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Strengths are the </a:t>
            </a:r>
            <a:r>
              <a:rPr lang="en-US" sz="2400" b="1" dirty="0">
                <a:solidFill>
                  <a:srgbClr val="FFFF00"/>
                </a:solidFill>
                <a:effectLst/>
                <a:latin typeface="Arial" panose="020B0604020202020204" pitchFamily="34" charset="0"/>
                <a:cs typeface="Arial" panose="020B0604020202020204" pitchFamily="34" charset="0"/>
              </a:rPr>
              <a:t>aspects</a:t>
            </a:r>
            <a:r>
              <a:rPr lang="en-US" sz="2400" dirty="0">
                <a:solidFill>
                  <a:schemeClr val="tx1"/>
                </a:solidFill>
                <a:effectLst/>
                <a:latin typeface="Arial" panose="020B0604020202020204" pitchFamily="34" charset="0"/>
                <a:cs typeface="Arial" panose="020B0604020202020204" pitchFamily="34" charset="0"/>
              </a:rPr>
              <a:t> of an organization that </a:t>
            </a:r>
            <a:r>
              <a:rPr lang="en-US" sz="2400" b="1" dirty="0">
                <a:solidFill>
                  <a:srgbClr val="FFFF00"/>
                </a:solidFill>
                <a:effectLst/>
                <a:latin typeface="Arial" panose="020B0604020202020204" pitchFamily="34" charset="0"/>
                <a:cs typeface="Arial" panose="020B0604020202020204" pitchFamily="34" charset="0"/>
              </a:rPr>
              <a:t>make it </a:t>
            </a:r>
            <a:r>
              <a:rPr lang="en-US" sz="2400" dirty="0">
                <a:solidFill>
                  <a:schemeClr val="tx1"/>
                </a:solidFill>
                <a:effectLst/>
                <a:latin typeface="Arial" panose="020B0604020202020204" pitchFamily="34" charset="0"/>
                <a:cs typeface="Arial" panose="020B0604020202020204" pitchFamily="34" charset="0"/>
              </a:rPr>
              <a:t>better than its competitors --- </a:t>
            </a:r>
            <a:r>
              <a:rPr lang="en-US" sz="2400" b="1" dirty="0">
                <a:solidFill>
                  <a:srgbClr val="FFFF00"/>
                </a:solidFill>
                <a:effectLst/>
                <a:latin typeface="Arial" panose="020B0604020202020204" pitchFamily="34" charset="0"/>
                <a:cs typeface="Arial" panose="020B0604020202020204" pitchFamily="34" charset="0"/>
              </a:rPr>
              <a:t>Such as</a:t>
            </a:r>
            <a:r>
              <a:rPr lang="en-US" sz="2400" dirty="0">
                <a:solidFill>
                  <a:schemeClr val="tx1"/>
                </a:solidFill>
                <a:effectLst/>
                <a:latin typeface="Arial" panose="020B0604020202020204" pitchFamily="34" charset="0"/>
                <a:cs typeface="Arial" panose="020B0604020202020204" pitchFamily="34" charset="0"/>
              </a:rPr>
              <a:t>, the strength of a company can be </a:t>
            </a:r>
            <a:r>
              <a:rPr lang="en-US" sz="2400" b="1" dirty="0">
                <a:solidFill>
                  <a:srgbClr val="FFFF00"/>
                </a:solidFill>
                <a:effectLst/>
                <a:latin typeface="Arial" panose="020B0604020202020204" pitchFamily="34" charset="0"/>
                <a:cs typeface="Arial" panose="020B0604020202020204" pitchFamily="34" charset="0"/>
              </a:rPr>
              <a:t>having</a:t>
            </a:r>
            <a:r>
              <a:rPr lang="en-US" sz="2400" dirty="0">
                <a:solidFill>
                  <a:schemeClr val="tx1"/>
                </a:solidFill>
                <a:effectLst/>
                <a:latin typeface="Arial" panose="020B0604020202020204" pitchFamily="34" charset="0"/>
                <a:cs typeface="Arial" panose="020B0604020202020204" pitchFamily="34" charset="0"/>
              </a:rPr>
              <a:t> one of the best </a:t>
            </a:r>
            <a:r>
              <a:rPr lang="en-US" sz="2400" b="1" dirty="0">
                <a:solidFill>
                  <a:srgbClr val="FFFF00"/>
                </a:solidFill>
                <a:effectLst/>
                <a:latin typeface="Arial" panose="020B0604020202020204" pitchFamily="34" charset="0"/>
                <a:cs typeface="Arial" panose="020B0604020202020204" pitchFamily="34" charset="0"/>
              </a:rPr>
              <a:t>technological tools </a:t>
            </a:r>
            <a:r>
              <a:rPr lang="en-US" sz="2400" dirty="0">
                <a:solidFill>
                  <a:schemeClr val="tx1"/>
                </a:solidFill>
                <a:effectLst/>
                <a:latin typeface="Arial" panose="020B0604020202020204" pitchFamily="34" charset="0"/>
                <a:cs typeface="Arial" panose="020B0604020202020204" pitchFamily="34" charset="0"/>
              </a:rPr>
              <a:t>and </a:t>
            </a:r>
            <a:r>
              <a:rPr lang="en-US" sz="2400" b="1" dirty="0">
                <a:solidFill>
                  <a:srgbClr val="FFFF00"/>
                </a:solidFill>
                <a:effectLst/>
                <a:latin typeface="Arial" panose="020B0604020202020204" pitchFamily="34" charset="0"/>
                <a:cs typeface="Arial" panose="020B0604020202020204" pitchFamily="34" charset="0"/>
              </a:rPr>
              <a:t>human resource </a:t>
            </a:r>
            <a:r>
              <a:rPr lang="en-US" sz="2400" dirty="0">
                <a:effectLst/>
                <a:latin typeface="Arial" panose="020B0604020202020204" pitchFamily="34" charset="0"/>
                <a:cs typeface="Arial" panose="020B0604020202020204" pitchFamily="34" charset="0"/>
              </a:rPr>
              <a:t>in</a:t>
            </a:r>
            <a:r>
              <a:rPr lang="en-US" sz="2400" b="1" dirty="0">
                <a:solidFill>
                  <a:srgbClr val="FFFF00"/>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the market --- </a:t>
            </a:r>
            <a:r>
              <a:rPr lang="en-US" sz="2400" b="1" dirty="0">
                <a:solidFill>
                  <a:srgbClr val="FFFF00"/>
                </a:solidFill>
                <a:effectLst/>
                <a:latin typeface="Arial" panose="020B0604020202020204" pitchFamily="34" charset="0"/>
                <a:cs typeface="Arial" panose="020B0604020202020204" pitchFamily="34" charset="0"/>
              </a:rPr>
              <a:t>Can help </a:t>
            </a:r>
            <a:r>
              <a:rPr lang="en-US" sz="2400" dirty="0">
                <a:solidFill>
                  <a:schemeClr val="tx1"/>
                </a:solidFill>
                <a:effectLst/>
                <a:latin typeface="Arial" panose="020B0604020202020204" pitchFamily="34" charset="0"/>
                <a:cs typeface="Arial" panose="020B0604020202020204" pitchFamily="34" charset="0"/>
              </a:rPr>
              <a:t>the company use it to </a:t>
            </a:r>
            <a:r>
              <a:rPr lang="en-US" sz="2400" b="1" dirty="0">
                <a:solidFill>
                  <a:srgbClr val="FFFF00"/>
                </a:solidFill>
                <a:effectLst/>
                <a:latin typeface="Arial" panose="020B0604020202020204" pitchFamily="34" charset="0"/>
                <a:cs typeface="Arial" panose="020B0604020202020204" pitchFamily="34" charset="0"/>
              </a:rPr>
              <a:t>improve</a:t>
            </a:r>
            <a:r>
              <a:rPr lang="en-US" sz="2400" dirty="0">
                <a:solidFill>
                  <a:schemeClr val="tx1"/>
                </a:solidFill>
                <a:effectLst/>
                <a:latin typeface="Arial" panose="020B0604020202020204" pitchFamily="34" charset="0"/>
                <a:cs typeface="Arial" panose="020B0604020202020204" pitchFamily="34" charset="0"/>
              </a:rPr>
              <a:t> its business.</a:t>
            </a:r>
          </a:p>
          <a:p>
            <a:pPr algn="just"/>
            <a:endParaRPr lang="en-US" sz="220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C1C3733-8522-431D-BBC0-D47743F74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092" y="3144982"/>
            <a:ext cx="3810000" cy="3616036"/>
          </a:xfrm>
          <a:prstGeom prst="rect">
            <a:avLst/>
          </a:prstGeom>
        </p:spPr>
      </p:pic>
    </p:spTree>
    <p:extLst>
      <p:ext uri="{BB962C8B-B14F-4D97-AF65-F5344CB8AC3E}">
        <p14:creationId xmlns:p14="http://schemas.microsoft.com/office/powerpoint/2010/main" val="3591120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algn="just"/>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3600" b="1" dirty="0">
                <a:solidFill>
                  <a:srgbClr val="FFFF00"/>
                </a:solidFill>
                <a:effectLst/>
                <a:latin typeface="Arial Black" panose="020B0A04020102020204" pitchFamily="34" charset="0"/>
                <a:cs typeface="Arial" panose="020B0604020202020204" pitchFamily="34" charset="0"/>
              </a:rPr>
              <a:t>WEAKNESSES </a:t>
            </a:r>
            <a:r>
              <a:rPr lang="en-US" b="1" dirty="0">
                <a:effectLst/>
                <a:latin typeface="Arial Black" panose="020B0A04020102020204" pitchFamily="34" charset="0"/>
                <a:cs typeface="Arial" panose="020B0604020202020204" pitchFamily="34" charset="0"/>
              </a:rPr>
              <a:t>(</a:t>
            </a:r>
            <a:r>
              <a:rPr lang="en-US" b="1" dirty="0">
                <a:solidFill>
                  <a:srgbClr val="FFC000"/>
                </a:solidFill>
                <a:effectLst/>
                <a:latin typeface="Arial Black" panose="020B0A04020102020204" pitchFamily="34" charset="0"/>
                <a:cs typeface="Arial" panose="020B0604020202020204" pitchFamily="34" charset="0"/>
              </a:rPr>
              <a:t>internal factor can be controlled</a:t>
            </a:r>
            <a:r>
              <a:rPr lang="en-US" b="1" dirty="0">
                <a:effectLst/>
                <a:latin typeface="Arial Black" panose="020B0A04020102020204" pitchFamily="34" charset="0"/>
                <a:cs typeface="Arial" panose="020B0604020202020204" pitchFamily="34" charset="0"/>
              </a:rPr>
              <a:t>)</a:t>
            </a:r>
            <a:endParaRPr lang="en-US" b="1"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Weaknesses are certain </a:t>
            </a:r>
            <a:r>
              <a:rPr lang="en-US" sz="2400" b="1" dirty="0">
                <a:solidFill>
                  <a:srgbClr val="FFFF00"/>
                </a:solidFill>
                <a:effectLst/>
                <a:latin typeface="Arial" panose="020B0604020202020204" pitchFamily="34" charset="0"/>
                <a:cs typeface="Arial" panose="020B0604020202020204" pitchFamily="34" charset="0"/>
              </a:rPr>
              <a:t>drawbacks</a:t>
            </a:r>
            <a:r>
              <a:rPr lang="en-US" sz="2400" dirty="0">
                <a:solidFill>
                  <a:schemeClr val="tx1"/>
                </a:solidFill>
                <a:effectLst/>
                <a:latin typeface="Arial" panose="020B0604020202020204" pitchFamily="34" charset="0"/>
                <a:cs typeface="Arial" panose="020B0604020202020204" pitchFamily="34" charset="0"/>
              </a:rPr>
              <a:t> that distance you from your strength --- </a:t>
            </a:r>
            <a:r>
              <a:rPr lang="en-US" sz="2400" dirty="0">
                <a:effectLst/>
                <a:latin typeface="Arial" panose="020B0604020202020204" pitchFamily="34" charset="0"/>
                <a:cs typeface="Arial" panose="020B0604020202020204" pitchFamily="34" charset="0"/>
              </a:rPr>
              <a:t>A</a:t>
            </a:r>
            <a:r>
              <a:rPr lang="en-US" sz="2400" dirty="0">
                <a:solidFill>
                  <a:schemeClr val="tx1"/>
                </a:solidFill>
                <a:effectLst/>
                <a:latin typeface="Arial" panose="020B0604020202020204" pitchFamily="34" charset="0"/>
                <a:cs typeface="Arial" panose="020B0604020202020204" pitchFamily="34" charset="0"/>
              </a:rPr>
              <a:t>reas where the organization </a:t>
            </a:r>
            <a:r>
              <a:rPr lang="en-US" sz="2400" b="1" dirty="0">
                <a:solidFill>
                  <a:srgbClr val="FFFF00"/>
                </a:solidFill>
                <a:effectLst/>
                <a:latin typeface="Arial" panose="020B0604020202020204" pitchFamily="34" charset="0"/>
                <a:cs typeface="Arial" panose="020B0604020202020204" pitchFamily="34" charset="0"/>
              </a:rPr>
              <a:t>needs</a:t>
            </a:r>
            <a:r>
              <a:rPr lang="en-US" sz="2400" dirty="0">
                <a:solidFill>
                  <a:schemeClr val="tx1"/>
                </a:solidFill>
                <a:effectLst/>
                <a:latin typeface="Arial" panose="020B0604020202020204" pitchFamily="34" charset="0"/>
                <a:cs typeface="Arial" panose="020B0604020202020204" pitchFamily="34" charset="0"/>
              </a:rPr>
              <a:t> to improve to remain </a:t>
            </a:r>
            <a:r>
              <a:rPr lang="en-US" sz="2400" b="1" dirty="0">
                <a:solidFill>
                  <a:srgbClr val="FFFF00"/>
                </a:solidFill>
                <a:effectLst/>
                <a:latin typeface="Arial" panose="020B0604020202020204" pitchFamily="34" charset="0"/>
                <a:cs typeface="Arial" panose="020B0604020202020204" pitchFamily="34" charset="0"/>
              </a:rPr>
              <a:t>competitive</a:t>
            </a:r>
            <a:r>
              <a:rPr lang="en-US" sz="2400" dirty="0">
                <a:solidFill>
                  <a:schemeClr val="tx1"/>
                </a:solidFill>
                <a:effectLst/>
                <a:latin typeface="Arial" panose="020B0604020202020204" pitchFamily="34" charset="0"/>
                <a:cs typeface="Arial" panose="020B0604020202020204" pitchFamily="34" charset="0"/>
              </a:rPr>
              <a:t> in the market --- </a:t>
            </a:r>
            <a:r>
              <a:rPr lang="en-US" sz="2400" b="1" dirty="0">
                <a:solidFill>
                  <a:srgbClr val="FFFF00"/>
                </a:solidFill>
                <a:effectLst/>
                <a:latin typeface="Arial" panose="020B0604020202020204" pitchFamily="34" charset="0"/>
                <a:cs typeface="Arial" panose="020B0604020202020204" pitchFamily="34" charset="0"/>
              </a:rPr>
              <a:t>Such as</a:t>
            </a:r>
            <a:r>
              <a:rPr lang="en-US" sz="2400" dirty="0">
                <a:solidFill>
                  <a:schemeClr val="tx1"/>
                </a:solidFill>
                <a:effectLst/>
                <a:latin typeface="Arial" panose="020B0604020202020204" pitchFamily="34" charset="0"/>
                <a:cs typeface="Arial" panose="020B0604020202020204" pitchFamily="34" charset="0"/>
              </a:rPr>
              <a:t>, high debts, lack of financial &amp; human resources, inadequate supply chain, etc. --- </a:t>
            </a:r>
            <a:r>
              <a:rPr lang="en-US" sz="2400" b="1" dirty="0">
                <a:solidFill>
                  <a:srgbClr val="FFFF00"/>
                </a:solidFill>
                <a:effectLst/>
                <a:latin typeface="Arial" panose="020B0604020202020204" pitchFamily="34" charset="0"/>
                <a:cs typeface="Arial" panose="020B0604020202020204" pitchFamily="34" charset="0"/>
              </a:rPr>
              <a:t>Need</a:t>
            </a:r>
            <a:r>
              <a:rPr lang="en-US" sz="2400" dirty="0">
                <a:solidFill>
                  <a:schemeClr val="tx1"/>
                </a:solidFill>
                <a:effectLst/>
                <a:latin typeface="Arial" panose="020B0604020202020204" pitchFamily="34" charset="0"/>
                <a:cs typeface="Arial" panose="020B0604020202020204" pitchFamily="34" charset="0"/>
              </a:rPr>
              <a:t> to upgrade or Improve to </a:t>
            </a:r>
            <a:r>
              <a:rPr lang="en-US" sz="2400" b="1" dirty="0">
                <a:solidFill>
                  <a:srgbClr val="FFFF00"/>
                </a:solidFill>
                <a:effectLst/>
                <a:latin typeface="Arial" panose="020B0604020202020204" pitchFamily="34" charset="0"/>
                <a:cs typeface="Arial" panose="020B0604020202020204" pitchFamily="34" charset="0"/>
              </a:rPr>
              <a:t>avoid the threats</a:t>
            </a:r>
            <a:r>
              <a:rPr lang="en-US" sz="2400" dirty="0">
                <a:solidFill>
                  <a:schemeClr val="tx1"/>
                </a:solidFill>
                <a:effectLst/>
                <a:latin typeface="Arial" panose="020B0604020202020204" pitchFamily="34" charset="0"/>
                <a:cs typeface="Arial" panose="020B0604020202020204" pitchFamily="34" charset="0"/>
              </a:rPr>
              <a:t>.</a:t>
            </a:r>
            <a:endParaRPr lang="en-US" sz="2200" dirty="0">
              <a:solidFill>
                <a:schemeClr val="tx1"/>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25FE82C-5DC2-4B8F-8DC0-D2C72285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091" y="3546764"/>
            <a:ext cx="6478938" cy="3214253"/>
          </a:xfrm>
          <a:prstGeom prst="rect">
            <a:avLst/>
          </a:prstGeom>
        </p:spPr>
      </p:pic>
    </p:spTree>
    <p:extLst>
      <p:ext uri="{BB962C8B-B14F-4D97-AF65-F5344CB8AC3E}">
        <p14:creationId xmlns:p14="http://schemas.microsoft.com/office/powerpoint/2010/main" val="3725567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algn="just"/>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3600" b="1" dirty="0">
                <a:solidFill>
                  <a:srgbClr val="FFFF00"/>
                </a:solidFill>
                <a:effectLst/>
                <a:latin typeface="Arial Black" panose="020B0A04020102020204" pitchFamily="34" charset="0"/>
                <a:cs typeface="Arial" panose="020B0604020202020204" pitchFamily="34" charset="0"/>
              </a:rPr>
              <a:t>OPPORTUNITIES </a:t>
            </a:r>
            <a:r>
              <a:rPr lang="en-US" b="1" dirty="0">
                <a:effectLst/>
                <a:latin typeface="Arial Black" panose="020B0A04020102020204" pitchFamily="34" charset="0"/>
                <a:cs typeface="Arial" panose="020B0604020202020204" pitchFamily="34" charset="0"/>
              </a:rPr>
              <a:t>(</a:t>
            </a:r>
            <a:r>
              <a:rPr lang="en-US" b="1" dirty="0">
                <a:solidFill>
                  <a:srgbClr val="FFC000"/>
                </a:solidFill>
                <a:effectLst/>
                <a:latin typeface="Arial Black" panose="020B0A04020102020204" pitchFamily="34" charset="0"/>
                <a:cs typeface="Arial" panose="020B0604020202020204" pitchFamily="34" charset="0"/>
              </a:rPr>
              <a:t>External factor --- Uncontrolled</a:t>
            </a:r>
            <a:r>
              <a:rPr lang="en-US" b="1" dirty="0">
                <a:effectLst/>
                <a:latin typeface="Arial Black" panose="020B0A04020102020204" pitchFamily="34" charset="0"/>
                <a:cs typeface="Arial" panose="020B0604020202020204" pitchFamily="34" charset="0"/>
              </a:rPr>
              <a:t>)</a:t>
            </a:r>
            <a:endParaRPr lang="en-US" b="1"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400" dirty="0">
                <a:effectLst/>
                <a:latin typeface="Arial" panose="020B0604020202020204" pitchFamily="34" charset="0"/>
                <a:cs typeface="Arial" panose="020B0604020202020204" pitchFamily="34" charset="0"/>
              </a:rPr>
              <a:t>Opportunities means </a:t>
            </a:r>
            <a:r>
              <a:rPr lang="en-US" sz="2400" b="1" dirty="0">
                <a:solidFill>
                  <a:srgbClr val="FFFF00"/>
                </a:solidFill>
                <a:effectLst/>
                <a:latin typeface="Arial" panose="020B0604020202020204" pitchFamily="34" charset="0"/>
                <a:cs typeface="Arial" panose="020B0604020202020204" pitchFamily="34" charset="0"/>
              </a:rPr>
              <a:t>detailed study </a:t>
            </a:r>
            <a:r>
              <a:rPr lang="en-US" sz="2400" dirty="0">
                <a:solidFill>
                  <a:schemeClr val="tx1"/>
                </a:solidFill>
                <a:effectLst/>
                <a:latin typeface="Arial" panose="020B0604020202020204" pitchFamily="34" charset="0"/>
                <a:cs typeface="Arial" panose="020B0604020202020204" pitchFamily="34" charset="0"/>
              </a:rPr>
              <a:t>of the external environment (</a:t>
            </a:r>
            <a:r>
              <a:rPr lang="en-US" sz="2400" dirty="0">
                <a:solidFill>
                  <a:srgbClr val="FFFF00"/>
                </a:solidFill>
                <a:effectLst/>
                <a:latin typeface="Arial" panose="020B0604020202020204" pitchFamily="34" charset="0"/>
                <a:cs typeface="Arial" panose="020B0604020202020204" pitchFamily="34" charset="0"/>
              </a:rPr>
              <a:t>Specific &amp; General</a:t>
            </a:r>
            <a:r>
              <a:rPr lang="en-US" sz="2400" dirty="0">
                <a:solidFill>
                  <a:schemeClr val="tx1"/>
                </a:solidFill>
                <a:effectLst/>
                <a:latin typeface="Arial" panose="020B0604020202020204" pitchFamily="34" charset="0"/>
                <a:cs typeface="Arial" panose="020B0604020202020204" pitchFamily="34" charset="0"/>
              </a:rPr>
              <a:t>) --- It </a:t>
            </a:r>
            <a:r>
              <a:rPr lang="en-US" sz="2400" b="1" dirty="0">
                <a:solidFill>
                  <a:srgbClr val="FFFF00"/>
                </a:solidFill>
                <a:effectLst/>
                <a:latin typeface="Arial" panose="020B0604020202020204" pitchFamily="34" charset="0"/>
                <a:cs typeface="Arial" panose="020B0604020202020204" pitchFamily="34" charset="0"/>
              </a:rPr>
              <a:t>encourages</a:t>
            </a:r>
            <a:r>
              <a:rPr lang="en-US" sz="2400" dirty="0">
                <a:solidFill>
                  <a:schemeClr val="tx1"/>
                </a:solidFill>
                <a:effectLst/>
                <a:latin typeface="Arial" panose="020B0604020202020204" pitchFamily="34" charset="0"/>
                <a:cs typeface="Arial" panose="020B0604020202020204" pitchFamily="34" charset="0"/>
              </a:rPr>
              <a:t> the entrepreneur to </a:t>
            </a:r>
            <a:r>
              <a:rPr lang="en-US" sz="2400" b="1" dirty="0">
                <a:solidFill>
                  <a:srgbClr val="FFFF00"/>
                </a:solidFill>
                <a:effectLst/>
                <a:latin typeface="Arial" panose="020B0604020202020204" pitchFamily="34" charset="0"/>
                <a:cs typeface="Arial" panose="020B0604020202020204" pitchFamily="34" charset="0"/>
              </a:rPr>
              <a:t>look at </a:t>
            </a:r>
            <a:r>
              <a:rPr lang="en-US" sz="2400" dirty="0">
                <a:solidFill>
                  <a:schemeClr val="tx1"/>
                </a:solidFill>
                <a:effectLst/>
                <a:latin typeface="Arial" panose="020B0604020202020204" pitchFamily="34" charset="0"/>
                <a:cs typeface="Arial" panose="020B0604020202020204" pitchFamily="34" charset="0"/>
              </a:rPr>
              <a:t>all external factors that </a:t>
            </a:r>
            <a:r>
              <a:rPr lang="en-US" sz="2400" b="1" dirty="0">
                <a:solidFill>
                  <a:srgbClr val="FFFF00"/>
                </a:solidFill>
                <a:effectLst/>
                <a:latin typeface="Arial" panose="020B0604020202020204" pitchFamily="34" charset="0"/>
                <a:cs typeface="Arial" panose="020B0604020202020204" pitchFamily="34" charset="0"/>
              </a:rPr>
              <a:t>can bring </a:t>
            </a:r>
            <a:r>
              <a:rPr lang="en-US" sz="2400" dirty="0">
                <a:solidFill>
                  <a:schemeClr val="tx1"/>
                </a:solidFill>
                <a:effectLst/>
                <a:latin typeface="Arial" panose="020B0604020202020204" pitchFamily="34" charset="0"/>
                <a:cs typeface="Arial" panose="020B0604020202020204" pitchFamily="34" charset="0"/>
              </a:rPr>
              <a:t>in profitability to the business </a:t>
            </a:r>
            <a:r>
              <a:rPr lang="en-US" sz="2400" b="1" dirty="0">
                <a:solidFill>
                  <a:srgbClr val="FFFF00"/>
                </a:solidFill>
                <a:effectLst/>
                <a:latin typeface="Arial" panose="020B0604020202020204" pitchFamily="34" charset="0"/>
                <a:cs typeface="Arial" panose="020B0604020202020204" pitchFamily="34" charset="0"/>
              </a:rPr>
              <a:t>and</a:t>
            </a:r>
            <a:r>
              <a:rPr lang="en-US" sz="2400" dirty="0">
                <a:solidFill>
                  <a:schemeClr val="tx1"/>
                </a:solidFill>
                <a:effectLst/>
                <a:latin typeface="Arial" panose="020B0604020202020204" pitchFamily="34" charset="0"/>
                <a:cs typeface="Arial" panose="020B0604020202020204" pitchFamily="34" charset="0"/>
              </a:rPr>
              <a:t> new areas of improvement  --- </a:t>
            </a:r>
            <a:r>
              <a:rPr lang="en-US" sz="2400" b="1" dirty="0">
                <a:solidFill>
                  <a:srgbClr val="FFFF00"/>
                </a:solidFill>
                <a:effectLst/>
                <a:latin typeface="Arial" panose="020B0604020202020204" pitchFamily="34" charset="0"/>
                <a:cs typeface="Arial" panose="020B0604020202020204" pitchFamily="34" charset="0"/>
              </a:rPr>
              <a:t>Identifying</a:t>
            </a:r>
            <a:r>
              <a:rPr lang="en-US" sz="2400" dirty="0">
                <a:solidFill>
                  <a:schemeClr val="tx1"/>
                </a:solidFill>
                <a:effectLst/>
                <a:latin typeface="Arial" panose="020B0604020202020204" pitchFamily="34" charset="0"/>
                <a:cs typeface="Arial" panose="020B0604020202020204" pitchFamily="34" charset="0"/>
              </a:rPr>
              <a:t> opportunities </a:t>
            </a:r>
            <a:r>
              <a:rPr lang="en-US" sz="2400" b="1" dirty="0">
                <a:solidFill>
                  <a:srgbClr val="FFFF00"/>
                </a:solidFill>
                <a:effectLst/>
                <a:latin typeface="Arial" panose="020B0604020202020204" pitchFamily="34" charset="0"/>
                <a:cs typeface="Arial" panose="020B0604020202020204" pitchFamily="34" charset="0"/>
              </a:rPr>
              <a:t>on time </a:t>
            </a:r>
            <a:r>
              <a:rPr lang="en-US" sz="2400" dirty="0">
                <a:solidFill>
                  <a:schemeClr val="tx1"/>
                </a:solidFill>
                <a:effectLst/>
                <a:latin typeface="Arial" panose="020B0604020202020204" pitchFamily="34" charset="0"/>
                <a:cs typeface="Arial" panose="020B0604020202020204" pitchFamily="34" charset="0"/>
              </a:rPr>
              <a:t>is very important </a:t>
            </a:r>
            <a:r>
              <a:rPr lang="en-US" sz="2400" b="1" dirty="0">
                <a:solidFill>
                  <a:srgbClr val="FFFF00"/>
                </a:solidFill>
                <a:effectLst/>
                <a:latin typeface="Arial" panose="020B0604020202020204" pitchFamily="34" charset="0"/>
                <a:cs typeface="Arial" panose="020B0604020202020204" pitchFamily="34" charset="0"/>
              </a:rPr>
              <a:t>to plan </a:t>
            </a:r>
            <a:r>
              <a:rPr lang="en-US" sz="2400" dirty="0">
                <a:solidFill>
                  <a:schemeClr val="tx1"/>
                </a:solidFill>
                <a:effectLst/>
                <a:latin typeface="Arial" panose="020B0604020202020204" pitchFamily="34" charset="0"/>
                <a:cs typeface="Arial" panose="020B0604020202020204" pitchFamily="34" charset="0"/>
              </a:rPr>
              <a:t>future activities effectively.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Such as</a:t>
            </a:r>
            <a:r>
              <a:rPr lang="en-US" sz="2400" dirty="0">
                <a:solidFill>
                  <a:schemeClr val="tx1"/>
                </a:solidFill>
                <a:effectLst/>
                <a:latin typeface="Arial" panose="020B0604020202020204" pitchFamily="34" charset="0"/>
                <a:cs typeface="Arial" panose="020B0604020202020204" pitchFamily="34" charset="0"/>
              </a:rPr>
              <a:t>, if a country </a:t>
            </a:r>
            <a:r>
              <a:rPr lang="en-US" sz="2400" b="1" dirty="0">
                <a:solidFill>
                  <a:srgbClr val="FFFF00"/>
                </a:solidFill>
                <a:effectLst/>
                <a:latin typeface="Arial" panose="020B0604020202020204" pitchFamily="34" charset="0"/>
                <a:cs typeface="Arial" panose="020B0604020202020204" pitchFamily="34" charset="0"/>
              </a:rPr>
              <a:t>changes</a:t>
            </a:r>
            <a:r>
              <a:rPr lang="en-US" sz="2400" dirty="0">
                <a:solidFill>
                  <a:schemeClr val="tx1"/>
                </a:solidFill>
                <a:effectLst/>
                <a:latin typeface="Arial" panose="020B0604020202020204" pitchFamily="34" charset="0"/>
                <a:cs typeface="Arial" panose="020B0604020202020204" pitchFamily="34" charset="0"/>
              </a:rPr>
              <a:t> its </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import laws, then a </a:t>
            </a:r>
            <a:r>
              <a:rPr lang="en-US" sz="2400" b="1" dirty="0">
                <a:solidFill>
                  <a:srgbClr val="FFFF00"/>
                </a:solidFill>
                <a:effectLst/>
                <a:latin typeface="Arial" panose="020B0604020202020204" pitchFamily="34" charset="0"/>
                <a:cs typeface="Arial" panose="020B0604020202020204" pitchFamily="34" charset="0"/>
              </a:rPr>
              <a:t>car exporter </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can increase his sales </a:t>
            </a:r>
            <a:r>
              <a:rPr lang="en-US" sz="2400" b="1" dirty="0">
                <a:solidFill>
                  <a:srgbClr val="FFFF00"/>
                </a:solidFill>
                <a:effectLst/>
                <a:latin typeface="Arial" panose="020B0604020202020204" pitchFamily="34" charset="0"/>
                <a:cs typeface="Arial" panose="020B0604020202020204" pitchFamily="34" charset="0"/>
              </a:rPr>
              <a:t>by</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taking</a:t>
            </a:r>
            <a:r>
              <a:rPr lang="en-US" sz="2400" dirty="0">
                <a:solidFill>
                  <a:schemeClr val="tx1"/>
                </a:solidFill>
                <a:effectLst/>
                <a:latin typeface="Arial" panose="020B0604020202020204" pitchFamily="34" charset="0"/>
                <a:cs typeface="Arial" panose="020B0604020202020204" pitchFamily="34" charset="0"/>
              </a:rPr>
              <a:t> </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advantage of this opportunity.</a:t>
            </a:r>
            <a:endParaRPr lang="en-US" sz="220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68D455B-84BE-43B6-9F41-1D81D7AD8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655" y="3532908"/>
            <a:ext cx="4869873" cy="3210791"/>
          </a:xfrm>
          <a:prstGeom prst="rect">
            <a:avLst/>
          </a:prstGeom>
        </p:spPr>
      </p:pic>
    </p:spTree>
    <p:extLst>
      <p:ext uri="{BB962C8B-B14F-4D97-AF65-F5344CB8AC3E}">
        <p14:creationId xmlns:p14="http://schemas.microsoft.com/office/powerpoint/2010/main" val="109349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algn="just"/>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3600" b="1" dirty="0">
                <a:solidFill>
                  <a:srgbClr val="FFFF00"/>
                </a:solidFill>
                <a:effectLst/>
                <a:latin typeface="Arial Black" panose="020B0A04020102020204" pitchFamily="34" charset="0"/>
                <a:cs typeface="Arial" panose="020B0604020202020204" pitchFamily="34" charset="0"/>
              </a:rPr>
              <a:t>THREATS </a:t>
            </a:r>
            <a:r>
              <a:rPr lang="en-US" b="1" dirty="0">
                <a:effectLst/>
                <a:latin typeface="Arial Black" panose="020B0A04020102020204" pitchFamily="34" charset="0"/>
                <a:cs typeface="Arial" panose="020B0604020202020204" pitchFamily="34" charset="0"/>
              </a:rPr>
              <a:t>(</a:t>
            </a:r>
            <a:r>
              <a:rPr lang="en-US" b="1" dirty="0">
                <a:solidFill>
                  <a:srgbClr val="FFC000"/>
                </a:solidFill>
                <a:effectLst/>
                <a:latin typeface="Arial Black" panose="020B0A04020102020204" pitchFamily="34" charset="0"/>
                <a:cs typeface="Arial" panose="020B0604020202020204" pitchFamily="34" charset="0"/>
              </a:rPr>
              <a:t>External factor --- Uncontrolled</a:t>
            </a:r>
            <a:r>
              <a:rPr lang="en-US" b="1" dirty="0">
                <a:effectLst/>
                <a:latin typeface="Arial Black" panose="020B0A04020102020204" pitchFamily="34" charset="0"/>
                <a:cs typeface="Arial" panose="020B0604020202020204" pitchFamily="34" charset="0"/>
              </a:rPr>
              <a:t>)</a:t>
            </a:r>
            <a:endParaRPr lang="en-US" b="1"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400" dirty="0">
                <a:effectLst/>
                <a:latin typeface="Arial" panose="020B0604020202020204" pitchFamily="34" charset="0"/>
                <a:cs typeface="Arial" panose="020B0604020202020204" pitchFamily="34" charset="0"/>
              </a:rPr>
              <a:t>Threats are factors which </a:t>
            </a:r>
            <a:r>
              <a:rPr lang="en-US" sz="2400" b="1" dirty="0">
                <a:solidFill>
                  <a:srgbClr val="FFFF00"/>
                </a:solidFill>
                <a:effectLst/>
                <a:latin typeface="Arial" panose="020B0604020202020204" pitchFamily="34" charset="0"/>
                <a:cs typeface="Arial" panose="020B0604020202020204" pitchFamily="34" charset="0"/>
              </a:rPr>
              <a:t>have</a:t>
            </a:r>
            <a:r>
              <a:rPr lang="en-US" sz="2400" dirty="0">
                <a:effectLst/>
                <a:latin typeface="Arial" panose="020B0604020202020204" pitchFamily="34" charset="0"/>
                <a:cs typeface="Arial" panose="020B0604020202020204" pitchFamily="34" charset="0"/>
              </a:rPr>
              <a:t> the potential to </a:t>
            </a:r>
            <a:r>
              <a:rPr lang="en-US" sz="2400" b="1" dirty="0">
                <a:solidFill>
                  <a:srgbClr val="FFFF00"/>
                </a:solidFill>
                <a:effectLst/>
                <a:latin typeface="Arial" panose="020B0604020202020204" pitchFamily="34" charset="0"/>
                <a:cs typeface="Arial" panose="020B0604020202020204" pitchFamily="34" charset="0"/>
              </a:rPr>
              <a:t>cause harm </a:t>
            </a:r>
            <a:r>
              <a:rPr lang="en-US" sz="2400" dirty="0">
                <a:effectLst/>
                <a:latin typeface="Arial" panose="020B0604020202020204" pitchFamily="34" charset="0"/>
                <a:cs typeface="Arial" panose="020B0604020202020204" pitchFamily="34" charset="0"/>
              </a:rPr>
              <a:t>to an organization --- </a:t>
            </a:r>
            <a:r>
              <a:rPr lang="en-US" sz="2400" b="1" dirty="0">
                <a:solidFill>
                  <a:srgbClr val="FFFF00"/>
                </a:solidFill>
                <a:effectLst/>
                <a:latin typeface="Arial" panose="020B0604020202020204" pitchFamily="34" charset="0"/>
                <a:cs typeface="Arial" panose="020B0604020202020204" pitchFamily="34" charset="0"/>
              </a:rPr>
              <a:t>Such as</a:t>
            </a:r>
            <a:r>
              <a:rPr lang="en-US" sz="2400" dirty="0">
                <a:effectLst/>
                <a:latin typeface="Arial" panose="020B0604020202020204" pitchFamily="34" charset="0"/>
                <a:cs typeface="Arial" panose="020B0604020202020204" pitchFamily="34" charset="0"/>
              </a:rPr>
              <a:t>, new players in the market, sudden dissolution of a supplier, new technology or regulation and etc. </a:t>
            </a:r>
          </a:p>
          <a:p>
            <a:pPr marL="36900" indent="0" algn="just">
              <a:buNone/>
            </a:pPr>
            <a:endParaRPr lang="en-US" sz="2400" dirty="0">
              <a:solidFill>
                <a:schemeClr val="tx1"/>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295551D-35C9-4421-B209-AD4BF423D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2743199"/>
            <a:ext cx="4296189" cy="4003964"/>
          </a:xfrm>
          <a:prstGeom prst="rect">
            <a:avLst/>
          </a:prstGeom>
        </p:spPr>
      </p:pic>
    </p:spTree>
    <p:extLst>
      <p:ext uri="{BB962C8B-B14F-4D97-AF65-F5344CB8AC3E}">
        <p14:creationId xmlns:p14="http://schemas.microsoft.com/office/powerpoint/2010/main" val="2153723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35495" y="526774"/>
            <a:ext cx="10721009" cy="5804451"/>
          </a:xfrm>
        </p:spPr>
        <p:txBody>
          <a:bodyPr>
            <a:normAutofit/>
          </a:bodyPr>
          <a:lstStyle/>
          <a:p>
            <a:pPr marL="36900" indent="0" algn="ctr">
              <a:buNone/>
            </a:pPr>
            <a:r>
              <a:rPr lang="en-US" sz="3900" dirty="0">
                <a:solidFill>
                  <a:srgbClr val="FFFF00"/>
                </a:solidFill>
                <a:effectLst/>
                <a:latin typeface="Arial Black" panose="020B0A04020102020204" pitchFamily="34" charset="0"/>
                <a:cs typeface="Arial" panose="020B0604020202020204" pitchFamily="34" charset="0"/>
              </a:rPr>
              <a:t>SWOT ANALYSIS</a:t>
            </a:r>
          </a:p>
          <a:p>
            <a:pPr algn="just"/>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Black" panose="020B0A04020102020204" pitchFamily="34" charset="0"/>
                <a:cs typeface="Arial" panose="020B0604020202020204" pitchFamily="34" charset="0"/>
              </a:rPr>
              <a:t>ABC SOUPS</a:t>
            </a:r>
            <a:endParaRPr lang="en-US" sz="2400" dirty="0">
              <a:solidFill>
                <a:schemeClr val="tx1"/>
              </a:solidFill>
              <a:effectLst/>
              <a:latin typeface="Arial Black" panose="020B0A040201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ABC Soups, which </a:t>
            </a:r>
            <a:r>
              <a:rPr lang="en-US" sz="2400" b="1" dirty="0">
                <a:solidFill>
                  <a:srgbClr val="FFFF00"/>
                </a:solidFill>
                <a:effectLst/>
                <a:latin typeface="Arial" panose="020B0604020202020204" pitchFamily="34" charset="0"/>
                <a:cs typeface="Arial" panose="020B0604020202020204" pitchFamily="34" charset="0"/>
              </a:rPr>
              <a:t>produces</a:t>
            </a:r>
            <a:r>
              <a:rPr lang="en-US" sz="2400" dirty="0">
                <a:solidFill>
                  <a:schemeClr val="tx1"/>
                </a:solidFill>
                <a:effectLst/>
                <a:latin typeface="Arial" panose="020B0604020202020204" pitchFamily="34" charset="0"/>
                <a:cs typeface="Arial" panose="020B0604020202020204" pitchFamily="34" charset="0"/>
              </a:rPr>
              <a:t> ready-to-eat soup mix</a:t>
            </a:r>
            <a:r>
              <a:rPr lang="en-US" sz="2400" b="1" dirty="0">
                <a:solidFill>
                  <a:srgbClr val="FFFF00"/>
                </a:solidFill>
                <a:effectLst/>
                <a:latin typeface="Arial" panose="020B0604020202020204" pitchFamily="34" charset="0"/>
                <a:cs typeface="Arial" panose="020B0604020202020204" pitchFamily="34" charset="0"/>
              </a:rPr>
              <a:t> — The CEO </a:t>
            </a:r>
            <a:r>
              <a:rPr lang="en-US" sz="2400" dirty="0">
                <a:solidFill>
                  <a:schemeClr val="tx1"/>
                </a:solidFill>
                <a:effectLst/>
                <a:latin typeface="Arial" panose="020B0604020202020204" pitchFamily="34" charset="0"/>
                <a:cs typeface="Arial" panose="020B0604020202020204" pitchFamily="34" charset="0"/>
              </a:rPr>
              <a:t>is worried the company is </a:t>
            </a:r>
            <a:r>
              <a:rPr lang="en-US" sz="2400" b="1" dirty="0">
                <a:solidFill>
                  <a:srgbClr val="FFFF00"/>
                </a:solidFill>
                <a:effectLst/>
                <a:latin typeface="Arial" panose="020B0604020202020204" pitchFamily="34" charset="0"/>
                <a:cs typeface="Arial" panose="020B0604020202020204" pitchFamily="34" charset="0"/>
              </a:rPr>
              <a:t>recording</a:t>
            </a:r>
            <a:r>
              <a:rPr lang="en-US" sz="2400" dirty="0">
                <a:solidFill>
                  <a:schemeClr val="tx1"/>
                </a:solidFill>
                <a:effectLst/>
                <a:latin typeface="Arial" panose="020B0604020202020204" pitchFamily="34" charset="0"/>
                <a:cs typeface="Arial" panose="020B0604020202020204" pitchFamily="34" charset="0"/>
              </a:rPr>
              <a:t> good profits at the moment --- </a:t>
            </a:r>
            <a:r>
              <a:rPr lang="en-US" sz="2400" b="1" dirty="0">
                <a:solidFill>
                  <a:srgbClr val="FFFF00"/>
                </a:solidFill>
                <a:effectLst/>
                <a:latin typeface="Arial" panose="020B0604020202020204" pitchFamily="34" charset="0"/>
                <a:cs typeface="Arial" panose="020B0604020202020204" pitchFamily="34" charset="0"/>
              </a:rPr>
              <a:t>But</a:t>
            </a:r>
            <a:r>
              <a:rPr lang="en-US" sz="2400" dirty="0">
                <a:solidFill>
                  <a:schemeClr val="tx1"/>
                </a:solidFill>
                <a:effectLst/>
                <a:latin typeface="Arial" panose="020B0604020202020204" pitchFamily="34" charset="0"/>
                <a:cs typeface="Arial" panose="020B0604020202020204" pitchFamily="34" charset="0"/>
              </a:rPr>
              <a:t> --- </a:t>
            </a:r>
            <a:r>
              <a:rPr lang="en-US" sz="2400" dirty="0">
                <a:effectLst/>
                <a:latin typeface="Arial" panose="020B0604020202020204" pitchFamily="34" charset="0"/>
                <a:cs typeface="Arial" panose="020B0604020202020204" pitchFamily="34" charset="0"/>
              </a:rPr>
              <a:t>H</a:t>
            </a:r>
            <a:r>
              <a:rPr lang="en-US" sz="2400" dirty="0">
                <a:solidFill>
                  <a:schemeClr val="tx1"/>
                </a:solidFill>
                <a:effectLst/>
                <a:latin typeface="Arial" panose="020B0604020202020204" pitchFamily="34" charset="0"/>
                <a:cs typeface="Arial" panose="020B0604020202020204" pitchFamily="34" charset="0"/>
              </a:rPr>
              <a:t>e </a:t>
            </a:r>
            <a:r>
              <a:rPr lang="en-US" sz="2400" b="1" dirty="0">
                <a:solidFill>
                  <a:srgbClr val="FFFF00"/>
                </a:solidFill>
                <a:effectLst/>
                <a:latin typeface="Arial" panose="020B0604020202020204" pitchFamily="34" charset="0"/>
                <a:cs typeface="Arial" panose="020B0604020202020204" pitchFamily="34" charset="0"/>
              </a:rPr>
              <a:t>fears</a:t>
            </a:r>
            <a:r>
              <a:rPr lang="en-US" sz="2400" dirty="0">
                <a:solidFill>
                  <a:schemeClr val="tx1"/>
                </a:solidFill>
                <a:effectLst/>
                <a:latin typeface="Arial" panose="020B0604020202020204" pitchFamily="34" charset="0"/>
                <a:cs typeface="Arial" panose="020B0604020202020204" pitchFamily="34" charset="0"/>
              </a:rPr>
              <a:t> that a </a:t>
            </a:r>
            <a:r>
              <a:rPr lang="en-US" sz="2400" b="1" dirty="0">
                <a:solidFill>
                  <a:srgbClr val="FFFF00"/>
                </a:solidFill>
                <a:effectLst/>
                <a:latin typeface="Arial" panose="020B0604020202020204" pitchFamily="34" charset="0"/>
                <a:cs typeface="Arial" panose="020B0604020202020204" pitchFamily="34" charset="0"/>
              </a:rPr>
              <a:t>couple of issues </a:t>
            </a:r>
            <a:r>
              <a:rPr lang="en-US" sz="2400" dirty="0">
                <a:solidFill>
                  <a:schemeClr val="tx1"/>
                </a:solidFill>
                <a:effectLst/>
                <a:latin typeface="Arial" panose="020B0604020202020204" pitchFamily="34" charset="0"/>
                <a:cs typeface="Arial" panose="020B0604020202020204" pitchFamily="34" charset="0"/>
              </a:rPr>
              <a:t>may affect its sustainability </a:t>
            </a:r>
            <a:r>
              <a:rPr lang="en-US" sz="2400" b="1" dirty="0">
                <a:solidFill>
                  <a:srgbClr val="FFFF00"/>
                </a:solidFill>
                <a:effectLst/>
                <a:latin typeface="Arial" panose="020B0604020202020204" pitchFamily="34" charset="0"/>
                <a:cs typeface="Arial" panose="020B0604020202020204" pitchFamily="34" charset="0"/>
              </a:rPr>
              <a:t>before long</a:t>
            </a:r>
            <a:r>
              <a:rPr lang="en-US" sz="2400" dirty="0">
                <a:solidFill>
                  <a:schemeClr val="tx1"/>
                </a:solidFill>
                <a:effectLst/>
                <a:latin typeface="Arial" panose="020B0604020202020204" pitchFamily="34" charset="0"/>
                <a:cs typeface="Arial" panose="020B0604020202020204" pitchFamily="34" charset="0"/>
              </a:rPr>
              <a:t>. </a:t>
            </a:r>
          </a:p>
          <a:p>
            <a:pPr algn="just">
              <a:buFont typeface="Wingdings" panose="05000000000000000000" pitchFamily="2" charset="2"/>
              <a:buChar char="v"/>
            </a:pPr>
            <a:endParaRPr lang="en-US" sz="1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He wants to </a:t>
            </a:r>
            <a:r>
              <a:rPr lang="en-US" sz="2400" b="1" dirty="0">
                <a:solidFill>
                  <a:srgbClr val="FFFF00"/>
                </a:solidFill>
                <a:effectLst/>
                <a:latin typeface="Arial" panose="020B0604020202020204" pitchFamily="34" charset="0"/>
                <a:cs typeface="Arial" panose="020B0604020202020204" pitchFamily="34" charset="0"/>
              </a:rPr>
              <a:t>evolve</a:t>
            </a:r>
            <a:r>
              <a:rPr lang="en-US" sz="2400" dirty="0">
                <a:solidFill>
                  <a:schemeClr val="tx1"/>
                </a:solidFill>
                <a:effectLst/>
                <a:latin typeface="Arial" panose="020B0604020202020204" pitchFamily="34" charset="0"/>
                <a:cs typeface="Arial" panose="020B0604020202020204" pitchFamily="34" charset="0"/>
              </a:rPr>
              <a:t> strategies to </a:t>
            </a:r>
            <a:r>
              <a:rPr lang="en-US" sz="2400" b="1" dirty="0">
                <a:solidFill>
                  <a:srgbClr val="FFFF00"/>
                </a:solidFill>
                <a:effectLst/>
                <a:latin typeface="Arial" panose="020B0604020202020204" pitchFamily="34" charset="0"/>
                <a:cs typeface="Arial" panose="020B0604020202020204" pitchFamily="34" charset="0"/>
              </a:rPr>
              <a:t>manage</a:t>
            </a:r>
            <a:r>
              <a:rPr lang="en-US" sz="2400" dirty="0">
                <a:solidFill>
                  <a:schemeClr val="tx1"/>
                </a:solidFill>
                <a:effectLst/>
                <a:latin typeface="Arial" panose="020B0604020202020204" pitchFamily="34" charset="0"/>
                <a:cs typeface="Arial" panose="020B0604020202020204" pitchFamily="34" charset="0"/>
              </a:rPr>
              <a:t> these issues, and </a:t>
            </a:r>
            <a:r>
              <a:rPr lang="en-US" sz="2400" b="1" dirty="0">
                <a:solidFill>
                  <a:srgbClr val="FFFF00"/>
                </a:solidFill>
                <a:effectLst/>
                <a:latin typeface="Arial" panose="020B0604020202020204" pitchFamily="34" charset="0"/>
                <a:cs typeface="Arial" panose="020B0604020202020204" pitchFamily="34" charset="0"/>
              </a:rPr>
              <a:t>calls a meeting </a:t>
            </a:r>
            <a:r>
              <a:rPr lang="en-US" sz="2400" dirty="0">
                <a:solidFill>
                  <a:schemeClr val="tx1"/>
                </a:solidFill>
                <a:effectLst/>
                <a:latin typeface="Arial" panose="020B0604020202020204" pitchFamily="34" charset="0"/>
                <a:cs typeface="Arial" panose="020B0604020202020204" pitchFamily="34" charset="0"/>
              </a:rPr>
              <a:t>of his managers and team leaders --- He even </a:t>
            </a:r>
            <a:r>
              <a:rPr lang="en-US" sz="2400" b="1" dirty="0">
                <a:solidFill>
                  <a:srgbClr val="FFFF00"/>
                </a:solidFill>
                <a:effectLst/>
                <a:latin typeface="Arial" panose="020B0604020202020204" pitchFamily="34" charset="0"/>
                <a:cs typeface="Arial" panose="020B0604020202020204" pitchFamily="34" charset="0"/>
              </a:rPr>
              <a:t>invites</a:t>
            </a:r>
            <a:r>
              <a:rPr lang="en-US" sz="2400" dirty="0">
                <a:solidFill>
                  <a:schemeClr val="tx1"/>
                </a:solidFill>
                <a:effectLst/>
                <a:latin typeface="Arial" panose="020B0604020202020204" pitchFamily="34" charset="0"/>
                <a:cs typeface="Arial" panose="020B0604020202020204" pitchFamily="34" charset="0"/>
              </a:rPr>
              <a:t> others, including </a:t>
            </a:r>
            <a:r>
              <a:rPr lang="en-US" sz="2400" b="1" dirty="0">
                <a:solidFill>
                  <a:srgbClr val="FFFF00"/>
                </a:solidFill>
                <a:effectLst/>
                <a:latin typeface="Arial" panose="020B0604020202020204" pitchFamily="34" charset="0"/>
                <a:cs typeface="Arial" panose="020B0604020202020204" pitchFamily="34" charset="0"/>
              </a:rPr>
              <a:t>lower-level</a:t>
            </a:r>
            <a:r>
              <a:rPr lang="en-US" sz="2400" dirty="0">
                <a:solidFill>
                  <a:schemeClr val="tx1"/>
                </a:solidFill>
                <a:effectLst/>
                <a:latin typeface="Arial" panose="020B0604020202020204" pitchFamily="34" charset="0"/>
                <a:cs typeface="Arial" panose="020B0604020202020204" pitchFamily="34" charset="0"/>
              </a:rPr>
              <a:t> employees and </a:t>
            </a:r>
            <a:r>
              <a:rPr lang="en-US" sz="2400" b="1" dirty="0">
                <a:solidFill>
                  <a:srgbClr val="FFFF00"/>
                </a:solidFill>
                <a:effectLst/>
                <a:latin typeface="Arial" panose="020B0604020202020204" pitchFamily="34" charset="0"/>
                <a:cs typeface="Arial" panose="020B0604020202020204" pitchFamily="34" charset="0"/>
              </a:rPr>
              <a:t>dealers</a:t>
            </a:r>
            <a:r>
              <a:rPr lang="en-US" sz="2400" dirty="0">
                <a:solidFill>
                  <a:schemeClr val="tx1"/>
                </a:solidFill>
                <a:effectLst/>
                <a:latin typeface="Arial" panose="020B0604020202020204" pitchFamily="34" charset="0"/>
                <a:cs typeface="Arial" panose="020B0604020202020204" pitchFamily="34" charset="0"/>
              </a:rPr>
              <a:t>, to the meeting </a:t>
            </a:r>
            <a:r>
              <a:rPr lang="en-US" sz="2400" b="1" dirty="0">
                <a:solidFill>
                  <a:srgbClr val="FFFF00"/>
                </a:solidFill>
                <a:effectLst/>
                <a:latin typeface="Arial" panose="020B0604020202020204" pitchFamily="34" charset="0"/>
                <a:cs typeface="Arial" panose="020B0604020202020204" pitchFamily="34" charset="0"/>
              </a:rPr>
              <a:t>—</a:t>
            </a:r>
            <a:r>
              <a:rPr lang="en-US" sz="2400" dirty="0">
                <a:solidFill>
                  <a:schemeClr val="tx1"/>
                </a:solidFill>
                <a:effectLst/>
                <a:latin typeface="Arial" panose="020B0604020202020204" pitchFamily="34" charset="0"/>
                <a:cs typeface="Arial" panose="020B0604020202020204" pitchFamily="34" charset="0"/>
              </a:rPr>
              <a:t> He </a:t>
            </a:r>
            <a:r>
              <a:rPr lang="en-US" sz="2400" b="1" dirty="0">
                <a:solidFill>
                  <a:srgbClr val="FFFF00"/>
                </a:solidFill>
                <a:effectLst/>
                <a:latin typeface="Arial" panose="020B0604020202020204" pitchFamily="34" charset="0"/>
                <a:cs typeface="Arial" panose="020B0604020202020204" pitchFamily="34" charset="0"/>
              </a:rPr>
              <a:t>knows</a:t>
            </a:r>
            <a:r>
              <a:rPr lang="en-US" sz="2400" dirty="0">
                <a:solidFill>
                  <a:schemeClr val="tx1"/>
                </a:solidFill>
                <a:effectLst/>
                <a:latin typeface="Arial" panose="020B0604020202020204" pitchFamily="34" charset="0"/>
                <a:cs typeface="Arial" panose="020B0604020202020204" pitchFamily="34" charset="0"/>
              </a:rPr>
              <a:t> almost </a:t>
            </a:r>
            <a:r>
              <a:rPr lang="en-US" sz="2400" b="1" dirty="0">
                <a:solidFill>
                  <a:srgbClr val="FFFF00"/>
                </a:solidFill>
                <a:effectLst/>
                <a:latin typeface="Arial" panose="020B0604020202020204" pitchFamily="34" charset="0"/>
                <a:cs typeface="Arial" panose="020B0604020202020204" pitchFamily="34" charset="0"/>
              </a:rPr>
              <a:t>anyone</a:t>
            </a:r>
            <a:r>
              <a:rPr lang="en-US" sz="2400" dirty="0">
                <a:solidFill>
                  <a:schemeClr val="tx1"/>
                </a:solidFill>
                <a:effectLst/>
                <a:latin typeface="Arial" panose="020B0604020202020204" pitchFamily="34" charset="0"/>
                <a:cs typeface="Arial" panose="020B0604020202020204" pitchFamily="34" charset="0"/>
              </a:rPr>
              <a:t> involved with the company can contribute.</a:t>
            </a:r>
          </a:p>
          <a:p>
            <a:pPr algn="just"/>
            <a:endParaRPr lang="en-US" sz="24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922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55374" y="1070113"/>
            <a:ext cx="10681252" cy="4717773"/>
          </a:xfrm>
        </p:spPr>
        <p:txBody>
          <a:bodyPr>
            <a:normAutofit/>
          </a:bodyPr>
          <a:lstStyle/>
          <a:p>
            <a:pPr algn="just"/>
            <a:endParaRPr lang="en-US" sz="2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At the meeting, the </a:t>
            </a:r>
            <a:r>
              <a:rPr lang="en-US" sz="2400" b="1" dirty="0">
                <a:solidFill>
                  <a:srgbClr val="FFFF00"/>
                </a:solidFill>
                <a:effectLst/>
                <a:latin typeface="Arial" panose="020B0604020202020204" pitchFamily="34" charset="0"/>
                <a:cs typeface="Arial" panose="020B0604020202020204" pitchFamily="34" charset="0"/>
              </a:rPr>
              <a:t>first</a:t>
            </a:r>
            <a:r>
              <a:rPr lang="en-US" sz="2400" dirty="0">
                <a:solidFill>
                  <a:schemeClr val="tx1"/>
                </a:solidFill>
                <a:effectLst/>
                <a:latin typeface="Arial" panose="020B0604020202020204" pitchFamily="34" charset="0"/>
                <a:cs typeface="Arial" panose="020B0604020202020204" pitchFamily="34" charset="0"/>
              </a:rPr>
              <a:t> thing to do is to </a:t>
            </a:r>
            <a:r>
              <a:rPr lang="en-US" sz="2400" b="1" dirty="0">
                <a:solidFill>
                  <a:srgbClr val="FFFF00"/>
                </a:solidFill>
                <a:effectLst/>
                <a:latin typeface="Arial" panose="020B0604020202020204" pitchFamily="34" charset="0"/>
                <a:cs typeface="Arial" panose="020B0604020202020204" pitchFamily="34" charset="0"/>
              </a:rPr>
              <a:t>identify</a:t>
            </a:r>
            <a:r>
              <a:rPr lang="en-US" sz="2400" dirty="0">
                <a:solidFill>
                  <a:schemeClr val="tx1"/>
                </a:solidFill>
                <a:effectLst/>
                <a:latin typeface="Arial" panose="020B0604020202020204" pitchFamily="34" charset="0"/>
                <a:cs typeface="Arial" panose="020B0604020202020204" pitchFamily="34" charset="0"/>
              </a:rPr>
              <a:t> ABC Soups’ strengths, weaknesses, opportunities, and threats (SWOTs), and then </a:t>
            </a:r>
            <a:r>
              <a:rPr lang="en-US" sz="2400" b="1" dirty="0">
                <a:solidFill>
                  <a:srgbClr val="FFFF00"/>
                </a:solidFill>
                <a:effectLst/>
                <a:latin typeface="Arial" panose="020B0604020202020204" pitchFamily="34" charset="0"/>
                <a:cs typeface="Arial" panose="020B0604020202020204" pitchFamily="34" charset="0"/>
              </a:rPr>
              <a:t>take up </a:t>
            </a:r>
            <a:r>
              <a:rPr lang="en-US" sz="2400" dirty="0">
                <a:solidFill>
                  <a:schemeClr val="tx1"/>
                </a:solidFill>
                <a:effectLst/>
                <a:latin typeface="Arial" panose="020B0604020202020204" pitchFamily="34" charset="0"/>
                <a:cs typeface="Arial" panose="020B0604020202020204" pitchFamily="34" charset="0"/>
              </a:rPr>
              <a:t>a SWOT analysis.</a:t>
            </a:r>
          </a:p>
          <a:p>
            <a:pPr algn="just">
              <a:buFont typeface="Wingdings" panose="05000000000000000000" pitchFamily="2" charset="2"/>
              <a:buChar char="v"/>
            </a:pPr>
            <a:endParaRPr lang="en-US" sz="1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Most of the </a:t>
            </a:r>
            <a:r>
              <a:rPr lang="en-US" sz="2400" b="1" dirty="0">
                <a:solidFill>
                  <a:srgbClr val="FFFF00"/>
                </a:solidFill>
                <a:effectLst/>
                <a:latin typeface="Arial" panose="020B0604020202020204" pitchFamily="34" charset="0"/>
                <a:cs typeface="Arial" panose="020B0604020202020204" pitchFamily="34" charset="0"/>
              </a:rPr>
              <a:t>managers</a:t>
            </a:r>
            <a:r>
              <a:rPr lang="en-US" sz="2400" dirty="0">
                <a:solidFill>
                  <a:schemeClr val="tx1"/>
                </a:solidFill>
                <a:effectLst/>
                <a:latin typeface="Arial" panose="020B0604020202020204" pitchFamily="34" charset="0"/>
                <a:cs typeface="Arial" panose="020B0604020202020204" pitchFamily="34" charset="0"/>
              </a:rPr>
              <a:t> at the meeting are </a:t>
            </a:r>
            <a:r>
              <a:rPr lang="en-US" sz="2400" b="1" dirty="0">
                <a:solidFill>
                  <a:srgbClr val="FFFF00"/>
                </a:solidFill>
                <a:effectLst/>
                <a:latin typeface="Arial" panose="020B0604020202020204" pitchFamily="34" charset="0"/>
                <a:cs typeface="Arial" panose="020B0604020202020204" pitchFamily="34" charset="0"/>
              </a:rPr>
              <a:t>business-school graduates </a:t>
            </a:r>
            <a:r>
              <a:rPr lang="en-US" sz="2400" dirty="0">
                <a:solidFill>
                  <a:schemeClr val="tx1"/>
                </a:solidFill>
                <a:effectLst/>
                <a:latin typeface="Arial" panose="020B0604020202020204" pitchFamily="34" charset="0"/>
                <a:cs typeface="Arial" panose="020B0604020202020204" pitchFamily="34" charset="0"/>
              </a:rPr>
              <a:t>and know what “</a:t>
            </a:r>
            <a:r>
              <a:rPr lang="en-US" sz="2400" b="1" dirty="0">
                <a:solidFill>
                  <a:srgbClr val="FFFF00"/>
                </a:solidFill>
                <a:effectLst/>
                <a:latin typeface="Arial" panose="020B0604020202020204" pitchFamily="34" charset="0"/>
                <a:cs typeface="Arial" panose="020B0604020202020204" pitchFamily="34" charset="0"/>
              </a:rPr>
              <a:t>SWOT</a:t>
            </a:r>
            <a:r>
              <a:rPr lang="en-US" sz="2400" dirty="0">
                <a:solidFill>
                  <a:schemeClr val="tx1"/>
                </a:solidFill>
                <a:effectLst/>
                <a:latin typeface="Arial" panose="020B0604020202020204" pitchFamily="34" charset="0"/>
                <a:cs typeface="Arial" panose="020B0604020202020204" pitchFamily="34" charset="0"/>
              </a:rPr>
              <a:t>” is --- but he </a:t>
            </a:r>
            <a:r>
              <a:rPr lang="en-US" sz="2400" b="1" dirty="0">
                <a:solidFill>
                  <a:srgbClr val="FFFF00"/>
                </a:solidFill>
                <a:effectLst/>
                <a:latin typeface="Arial" panose="020B0604020202020204" pitchFamily="34" charset="0"/>
                <a:cs typeface="Arial" panose="020B0604020202020204" pitchFamily="34" charset="0"/>
              </a:rPr>
              <a:t>explains</a:t>
            </a:r>
            <a:r>
              <a:rPr lang="en-US" sz="2400" dirty="0">
                <a:solidFill>
                  <a:schemeClr val="tx1"/>
                </a:solidFill>
                <a:effectLst/>
                <a:latin typeface="Arial" panose="020B0604020202020204" pitchFamily="34" charset="0"/>
                <a:cs typeface="Arial" panose="020B0604020202020204" pitchFamily="34" charset="0"/>
              </a:rPr>
              <a:t> the concept for the </a:t>
            </a:r>
            <a:r>
              <a:rPr lang="en-US" sz="2400" b="1" dirty="0">
                <a:solidFill>
                  <a:srgbClr val="FFFF00"/>
                </a:solidFill>
                <a:effectLst/>
                <a:latin typeface="Arial" panose="020B0604020202020204" pitchFamily="34" charset="0"/>
                <a:cs typeface="Arial" panose="020B0604020202020204" pitchFamily="34" charset="0"/>
              </a:rPr>
              <a:t>benefit</a:t>
            </a:r>
            <a:r>
              <a:rPr lang="en-US" sz="2400" dirty="0">
                <a:solidFill>
                  <a:schemeClr val="tx1"/>
                </a:solidFill>
                <a:effectLst/>
                <a:latin typeface="Arial" panose="020B0604020202020204" pitchFamily="34" charset="0"/>
                <a:cs typeface="Arial" panose="020B0604020202020204" pitchFamily="34" charset="0"/>
              </a:rPr>
              <a:t> of the other participants.</a:t>
            </a:r>
          </a:p>
          <a:p>
            <a:pPr algn="just">
              <a:buFont typeface="Wingdings" panose="05000000000000000000" pitchFamily="2" charset="2"/>
              <a:buChar char="v"/>
            </a:pPr>
            <a:endParaRPr lang="en-US" sz="24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114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238539" y="412474"/>
            <a:ext cx="11078818" cy="6033052"/>
          </a:xfrm>
        </p:spPr>
        <p:txBody>
          <a:bodyPr>
            <a:normAutofit/>
          </a:bodyPr>
          <a:lstStyle/>
          <a:p>
            <a:pPr marL="414000" lvl="1" indent="0" algn="just">
              <a:buNone/>
            </a:pPr>
            <a:endParaRPr lang="en-US" sz="600" b="1" dirty="0">
              <a:solidFill>
                <a:schemeClr val="tx1"/>
              </a:solidFill>
              <a:effectLst/>
              <a:latin typeface="Arial" panose="020B0604020202020204" pitchFamily="34" charset="0"/>
              <a:cs typeface="Arial" panose="020B0604020202020204" pitchFamily="34" charset="0"/>
            </a:endParaRPr>
          </a:p>
          <a:p>
            <a:pPr marL="414000" lvl="1" indent="0" algn="just">
              <a:buNone/>
            </a:pPr>
            <a:r>
              <a:rPr lang="en-US" sz="2400" b="1" u="sng" dirty="0">
                <a:solidFill>
                  <a:srgbClr val="FFFF00"/>
                </a:solidFill>
                <a:effectLst/>
                <a:latin typeface="Arial Black" panose="020B0A04020102020204" pitchFamily="34" charset="0"/>
                <a:cs typeface="Arial" panose="020B0604020202020204" pitchFamily="34" charset="0"/>
              </a:rPr>
              <a:t>HOW TO IDENTIFY SWOTs</a:t>
            </a:r>
          </a:p>
          <a:p>
            <a:pPr marL="414000" lvl="1" indent="0" algn="just">
              <a:buNone/>
            </a:pPr>
            <a:endParaRPr lang="en-US" sz="800" b="1" u="sng" dirty="0">
              <a:solidFill>
                <a:srgbClr val="FFFF00"/>
              </a:solidFill>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 CEO </a:t>
            </a:r>
            <a:r>
              <a:rPr lang="en-US" sz="2400" b="1" dirty="0">
                <a:solidFill>
                  <a:srgbClr val="FFFF00"/>
                </a:solidFill>
                <a:effectLst/>
                <a:latin typeface="Arial" panose="020B0604020202020204" pitchFamily="34" charset="0"/>
                <a:cs typeface="Arial" panose="020B0604020202020204" pitchFamily="34" charset="0"/>
              </a:rPr>
              <a:t>explains</a:t>
            </a:r>
            <a:r>
              <a:rPr lang="en-US" sz="2400" dirty="0">
                <a:solidFill>
                  <a:schemeClr val="tx1"/>
                </a:solidFill>
                <a:effectLst/>
                <a:latin typeface="Arial" panose="020B0604020202020204" pitchFamily="34" charset="0"/>
                <a:cs typeface="Arial" panose="020B0604020202020204" pitchFamily="34" charset="0"/>
              </a:rPr>
              <a:t> that a SWOT analysis is a </a:t>
            </a:r>
            <a:r>
              <a:rPr lang="en-US" sz="2400" b="1" dirty="0">
                <a:solidFill>
                  <a:srgbClr val="FFFF00"/>
                </a:solidFill>
                <a:effectLst/>
                <a:latin typeface="Arial" panose="020B0604020202020204" pitchFamily="34" charset="0"/>
                <a:cs typeface="Arial" panose="020B0604020202020204" pitchFamily="34" charset="0"/>
              </a:rPr>
              <a:t>tool</a:t>
            </a:r>
            <a:r>
              <a:rPr lang="en-US" sz="2400" dirty="0">
                <a:solidFill>
                  <a:schemeClr val="tx1"/>
                </a:solidFill>
                <a:effectLst/>
                <a:latin typeface="Arial" panose="020B0604020202020204" pitchFamily="34" charset="0"/>
                <a:cs typeface="Arial" panose="020B0604020202020204" pitchFamily="34" charset="0"/>
              </a:rPr>
              <a:t> for strategy development </a:t>
            </a:r>
            <a:r>
              <a:rPr lang="en-US" sz="2400" b="1" dirty="0">
                <a:solidFill>
                  <a:srgbClr val="FFFF00"/>
                </a:solidFill>
                <a:effectLst/>
                <a:latin typeface="Arial" panose="020B0604020202020204" pitchFamily="34" charset="0"/>
                <a:cs typeface="Arial" panose="020B0604020202020204" pitchFamily="34" charset="0"/>
              </a:rPr>
              <a:t>—</a:t>
            </a:r>
            <a:r>
              <a:rPr lang="en-US" sz="2400" dirty="0">
                <a:solidFill>
                  <a:schemeClr val="tx1"/>
                </a:solidFill>
                <a:effectLst/>
                <a:latin typeface="Arial" panose="020B0604020202020204" pitchFamily="34" charset="0"/>
                <a:cs typeface="Arial" panose="020B0604020202020204" pitchFamily="34" charset="0"/>
              </a:rPr>
              <a:t> In conducting the analysis, a business organization </a:t>
            </a:r>
            <a:r>
              <a:rPr lang="en-US" sz="2400" b="1" dirty="0">
                <a:solidFill>
                  <a:srgbClr val="FFFF00"/>
                </a:solidFill>
                <a:effectLst/>
                <a:latin typeface="Arial" panose="020B0604020202020204" pitchFamily="34" charset="0"/>
                <a:cs typeface="Arial" panose="020B0604020202020204" pitchFamily="34" charset="0"/>
              </a:rPr>
              <a:t>places</a:t>
            </a:r>
            <a:r>
              <a:rPr lang="en-US" sz="2400" dirty="0">
                <a:solidFill>
                  <a:schemeClr val="tx1"/>
                </a:solidFill>
                <a:effectLst/>
                <a:latin typeface="Arial" panose="020B0604020202020204" pitchFamily="34" charset="0"/>
                <a:cs typeface="Arial" panose="020B0604020202020204" pitchFamily="34" charset="0"/>
              </a:rPr>
              <a:t> itself in a </a:t>
            </a:r>
            <a:r>
              <a:rPr lang="en-US" sz="2400" b="1" dirty="0">
                <a:solidFill>
                  <a:srgbClr val="FFFF00"/>
                </a:solidFill>
                <a:effectLst/>
                <a:latin typeface="Arial" panose="020B0604020202020204" pitchFamily="34" charset="0"/>
                <a:cs typeface="Arial" panose="020B0604020202020204" pitchFamily="34" charset="0"/>
              </a:rPr>
              <a:t>conceptual</a:t>
            </a:r>
            <a:r>
              <a:rPr lang="en-US" sz="2400" dirty="0">
                <a:solidFill>
                  <a:srgbClr val="FFFF00"/>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environment</a:t>
            </a:r>
            <a:r>
              <a:rPr lang="en-US" sz="2400" dirty="0">
                <a:solidFill>
                  <a:srgbClr val="FFFF00"/>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where there are both </a:t>
            </a:r>
            <a:r>
              <a:rPr lang="en-US" sz="2400" b="1" dirty="0">
                <a:solidFill>
                  <a:srgbClr val="FFFF00"/>
                </a:solidFill>
                <a:effectLst/>
                <a:latin typeface="Arial" panose="020B0604020202020204" pitchFamily="34" charset="0"/>
                <a:cs typeface="Arial" panose="020B0604020202020204" pitchFamily="34" charset="0"/>
              </a:rPr>
              <a:t>opportunities</a:t>
            </a:r>
            <a:r>
              <a:rPr lang="en-US" sz="2400" dirty="0">
                <a:solidFill>
                  <a:schemeClr val="tx1"/>
                </a:solidFill>
                <a:effectLst/>
                <a:latin typeface="Arial" panose="020B0604020202020204" pitchFamily="34" charset="0"/>
                <a:cs typeface="Arial" panose="020B0604020202020204" pitchFamily="34" charset="0"/>
              </a:rPr>
              <a:t> and </a:t>
            </a:r>
            <a:r>
              <a:rPr lang="en-US" sz="2400" b="1" dirty="0">
                <a:solidFill>
                  <a:srgbClr val="FFFF00"/>
                </a:solidFill>
                <a:effectLst/>
                <a:latin typeface="Arial" panose="020B0604020202020204" pitchFamily="34" charset="0"/>
                <a:cs typeface="Arial" panose="020B0604020202020204" pitchFamily="34" charset="0"/>
              </a:rPr>
              <a:t>threats</a:t>
            </a:r>
            <a:r>
              <a:rPr lang="en-US" sz="2400" dirty="0">
                <a:solidFill>
                  <a:schemeClr val="tx1"/>
                </a:solidFill>
                <a:effectLst/>
                <a:latin typeface="Arial" panose="020B0604020202020204" pitchFamily="34" charset="0"/>
                <a:cs typeface="Arial" panose="020B0604020202020204" pitchFamily="34" charset="0"/>
              </a:rPr>
              <a:t> --- It then </a:t>
            </a:r>
            <a:r>
              <a:rPr lang="en-US" sz="2400" b="1" dirty="0">
                <a:solidFill>
                  <a:srgbClr val="FFFF00"/>
                </a:solidFill>
                <a:effectLst/>
                <a:latin typeface="Arial" panose="020B0604020202020204" pitchFamily="34" charset="0"/>
                <a:cs typeface="Arial" panose="020B0604020202020204" pitchFamily="34" charset="0"/>
              </a:rPr>
              <a:t>identifies</a:t>
            </a:r>
            <a:r>
              <a:rPr lang="en-US" sz="2400" dirty="0">
                <a:solidFill>
                  <a:schemeClr val="tx1"/>
                </a:solidFill>
                <a:effectLst/>
                <a:latin typeface="Arial" panose="020B0604020202020204" pitchFamily="34" charset="0"/>
                <a:cs typeface="Arial" panose="020B0604020202020204" pitchFamily="34" charset="0"/>
              </a:rPr>
              <a:t> its inherent </a:t>
            </a:r>
            <a:r>
              <a:rPr lang="en-US" sz="2400" b="1" dirty="0">
                <a:solidFill>
                  <a:srgbClr val="FFFF00"/>
                </a:solidFill>
                <a:effectLst/>
                <a:latin typeface="Arial" panose="020B0604020202020204" pitchFamily="34" charset="0"/>
                <a:cs typeface="Arial" panose="020B0604020202020204" pitchFamily="34" charset="0"/>
              </a:rPr>
              <a:t>strengths</a:t>
            </a:r>
            <a:r>
              <a:rPr lang="en-US" sz="2400" dirty="0">
                <a:solidFill>
                  <a:schemeClr val="tx1"/>
                </a:solidFill>
                <a:effectLst/>
                <a:latin typeface="Arial" panose="020B0604020202020204" pitchFamily="34" charset="0"/>
                <a:cs typeface="Arial" panose="020B0604020202020204" pitchFamily="34" charset="0"/>
              </a:rPr>
              <a:t> and </a:t>
            </a:r>
            <a:r>
              <a:rPr lang="en-US" sz="2400" b="1" dirty="0">
                <a:solidFill>
                  <a:srgbClr val="FFFF00"/>
                </a:solidFill>
                <a:effectLst/>
                <a:latin typeface="Arial" panose="020B0604020202020204" pitchFamily="34" charset="0"/>
                <a:cs typeface="Arial" panose="020B0604020202020204" pitchFamily="34" charset="0"/>
              </a:rPr>
              <a:t>weaknesses</a:t>
            </a:r>
            <a:r>
              <a:rPr lang="en-US" sz="2400" dirty="0">
                <a:solidFill>
                  <a:schemeClr val="tx1"/>
                </a:solidFill>
                <a:effectLst/>
                <a:latin typeface="Arial" panose="020B0604020202020204" pitchFamily="34" charset="0"/>
                <a:cs typeface="Arial" panose="020B0604020202020204" pitchFamily="34" charset="0"/>
              </a:rPr>
              <a:t>.</a:t>
            </a:r>
          </a:p>
          <a:p>
            <a:pPr marL="756900" lvl="1" indent="-342900" algn="just">
              <a:buFont typeface="Wingdings" panose="05000000000000000000" pitchFamily="2" charset="2"/>
              <a:buChar char="v"/>
            </a:pPr>
            <a:endParaRPr lang="en-US" sz="800" dirty="0">
              <a:solidFill>
                <a:schemeClr val="tx1"/>
              </a:solidFill>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Then </a:t>
            </a:r>
            <a:r>
              <a:rPr lang="en-US" sz="2400" b="1" dirty="0">
                <a:solidFill>
                  <a:srgbClr val="FFFF00"/>
                </a:solidFill>
                <a:effectLst/>
                <a:latin typeface="Arial" panose="020B0604020202020204" pitchFamily="34" charset="0"/>
                <a:cs typeface="Arial" panose="020B0604020202020204" pitchFamily="34" charset="0"/>
              </a:rPr>
              <a:t>plans</a:t>
            </a:r>
            <a:r>
              <a:rPr lang="en-US" sz="2400" dirty="0">
                <a:solidFill>
                  <a:schemeClr val="tx1"/>
                </a:solidFill>
                <a:effectLst/>
                <a:latin typeface="Arial" panose="020B0604020202020204" pitchFamily="34" charset="0"/>
                <a:cs typeface="Arial" panose="020B0604020202020204" pitchFamily="34" charset="0"/>
              </a:rPr>
              <a:t> how to make the </a:t>
            </a:r>
            <a:r>
              <a:rPr lang="en-US" sz="2400" b="1" dirty="0">
                <a:solidFill>
                  <a:srgbClr val="FFFF00"/>
                </a:solidFill>
                <a:effectLst/>
                <a:latin typeface="Arial" panose="020B0604020202020204" pitchFamily="34" charset="0"/>
                <a:cs typeface="Arial" panose="020B0604020202020204" pitchFamily="34" charset="0"/>
              </a:rPr>
              <a:t>best use </a:t>
            </a:r>
            <a:r>
              <a:rPr lang="en-US" sz="2400" dirty="0">
                <a:solidFill>
                  <a:schemeClr val="tx1"/>
                </a:solidFill>
                <a:effectLst/>
                <a:latin typeface="Arial" panose="020B0604020202020204" pitchFamily="34" charset="0"/>
                <a:cs typeface="Arial" panose="020B0604020202020204" pitchFamily="34" charset="0"/>
              </a:rPr>
              <a:t>of the opportunities available and </a:t>
            </a:r>
            <a:r>
              <a:rPr lang="en-US" sz="2400" b="1" dirty="0">
                <a:solidFill>
                  <a:srgbClr val="FFFF00"/>
                </a:solidFill>
                <a:effectLst/>
                <a:latin typeface="Arial" panose="020B0604020202020204" pitchFamily="34" charset="0"/>
                <a:cs typeface="Arial" panose="020B0604020202020204" pitchFamily="34" charset="0"/>
              </a:rPr>
              <a:t>minimize</a:t>
            </a:r>
            <a:r>
              <a:rPr lang="en-US" sz="2400" dirty="0">
                <a:solidFill>
                  <a:schemeClr val="tx1"/>
                </a:solidFill>
                <a:effectLst/>
                <a:latin typeface="Arial" panose="020B0604020202020204" pitchFamily="34" charset="0"/>
                <a:cs typeface="Arial" panose="020B0604020202020204" pitchFamily="34" charset="0"/>
              </a:rPr>
              <a:t> the threats.</a:t>
            </a:r>
          </a:p>
          <a:p>
            <a:pPr marL="756900" lvl="1" indent="-342900" algn="just">
              <a:buFont typeface="Wingdings" panose="05000000000000000000" pitchFamily="2" charset="2"/>
              <a:buChar char="v"/>
            </a:pPr>
            <a:endParaRPr lang="en-US" sz="800" dirty="0">
              <a:solidFill>
                <a:schemeClr val="tx1"/>
              </a:solidFill>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It also </a:t>
            </a:r>
            <a:r>
              <a:rPr lang="en-US" sz="2400" b="1" dirty="0">
                <a:solidFill>
                  <a:srgbClr val="FFFF00"/>
                </a:solidFill>
                <a:effectLst/>
                <a:latin typeface="Arial" panose="020B0604020202020204" pitchFamily="34" charset="0"/>
                <a:cs typeface="Arial" panose="020B0604020202020204" pitchFamily="34" charset="0"/>
              </a:rPr>
              <a:t>help</a:t>
            </a:r>
            <a:r>
              <a:rPr lang="en-US" sz="2400" dirty="0">
                <a:solidFill>
                  <a:schemeClr val="tx1"/>
                </a:solidFill>
                <a:effectLst/>
                <a:latin typeface="Arial" panose="020B0604020202020204" pitchFamily="34" charset="0"/>
                <a:cs typeface="Arial" panose="020B0604020202020204" pitchFamily="34" charset="0"/>
              </a:rPr>
              <a:t> us how the organization </a:t>
            </a:r>
            <a:r>
              <a:rPr lang="en-US" sz="2400" b="1" dirty="0">
                <a:solidFill>
                  <a:srgbClr val="FFFF00"/>
                </a:solidFill>
                <a:effectLst/>
                <a:latin typeface="Arial" panose="020B0604020202020204" pitchFamily="34" charset="0"/>
                <a:cs typeface="Arial" panose="020B0604020202020204" pitchFamily="34" charset="0"/>
              </a:rPr>
              <a:t>use</a:t>
            </a:r>
            <a:r>
              <a:rPr lang="en-US" sz="2400" dirty="0">
                <a:solidFill>
                  <a:schemeClr val="tx1"/>
                </a:solidFill>
                <a:effectLst/>
                <a:latin typeface="Arial" panose="020B0604020202020204" pitchFamily="34" charset="0"/>
                <a:cs typeface="Arial" panose="020B0604020202020204" pitchFamily="34" charset="0"/>
              </a:rPr>
              <a:t> their strength to </a:t>
            </a:r>
            <a:r>
              <a:rPr lang="en-US" sz="2400" b="1" dirty="0">
                <a:solidFill>
                  <a:srgbClr val="FFFF00"/>
                </a:solidFill>
                <a:effectLst/>
                <a:latin typeface="Arial" panose="020B0604020202020204" pitchFamily="34" charset="0"/>
                <a:cs typeface="Arial" panose="020B0604020202020204" pitchFamily="34" charset="0"/>
              </a:rPr>
              <a:t>capture</a:t>
            </a:r>
            <a:r>
              <a:rPr lang="en-US" sz="2400" dirty="0">
                <a:solidFill>
                  <a:schemeClr val="tx1"/>
                </a:solidFill>
                <a:effectLst/>
                <a:latin typeface="Arial" panose="020B0604020202020204" pitchFamily="34" charset="0"/>
                <a:cs typeface="Arial" panose="020B0604020202020204" pitchFamily="34" charset="0"/>
              </a:rPr>
              <a:t> opportunities and to </a:t>
            </a:r>
            <a:r>
              <a:rPr lang="en-US" sz="2400" b="1" dirty="0">
                <a:solidFill>
                  <a:srgbClr val="FFFF00"/>
                </a:solidFill>
                <a:effectLst/>
                <a:latin typeface="Arial" panose="020B0604020202020204" pitchFamily="34" charset="0"/>
                <a:cs typeface="Arial" panose="020B0604020202020204" pitchFamily="34" charset="0"/>
              </a:rPr>
              <a:t>limit</a:t>
            </a:r>
            <a:r>
              <a:rPr lang="en-US" sz="2400" dirty="0">
                <a:solidFill>
                  <a:schemeClr val="tx1"/>
                </a:solidFill>
                <a:effectLst/>
                <a:latin typeface="Arial" panose="020B0604020202020204" pitchFamily="34" charset="0"/>
                <a:cs typeface="Arial" panose="020B0604020202020204" pitchFamily="34" charset="0"/>
              </a:rPr>
              <a:t> its weaknesses and to </a:t>
            </a:r>
            <a:r>
              <a:rPr lang="en-US" sz="2400" b="1" dirty="0">
                <a:solidFill>
                  <a:srgbClr val="FFFF00"/>
                </a:solidFill>
                <a:effectLst/>
                <a:latin typeface="Arial" panose="020B0604020202020204" pitchFamily="34" charset="0"/>
                <a:cs typeface="Arial" panose="020B0604020202020204" pitchFamily="34" charset="0"/>
              </a:rPr>
              <a:t>avoid</a:t>
            </a:r>
            <a:r>
              <a:rPr lang="en-US" sz="2400" dirty="0">
                <a:solidFill>
                  <a:schemeClr val="tx1"/>
                </a:solidFill>
                <a:effectLst/>
                <a:latin typeface="Arial" panose="020B0604020202020204" pitchFamily="34" charset="0"/>
                <a:cs typeface="Arial" panose="020B0604020202020204" pitchFamily="34" charset="0"/>
              </a:rPr>
              <a:t> threats. These steps </a:t>
            </a:r>
            <a:r>
              <a:rPr lang="en-US" sz="2400" b="1" dirty="0">
                <a:solidFill>
                  <a:srgbClr val="FFFF00"/>
                </a:solidFill>
                <a:effectLst/>
                <a:latin typeface="Arial" panose="020B0604020202020204" pitchFamily="34" charset="0"/>
                <a:cs typeface="Arial" panose="020B0604020202020204" pitchFamily="34" charset="0"/>
              </a:rPr>
              <a:t>together</a:t>
            </a:r>
            <a:r>
              <a:rPr lang="en-US" sz="2400" dirty="0">
                <a:solidFill>
                  <a:schemeClr val="tx1"/>
                </a:solidFill>
                <a:effectLst/>
                <a:latin typeface="Arial" panose="020B0604020202020204" pitchFamily="34" charset="0"/>
                <a:cs typeface="Arial" panose="020B0604020202020204" pitchFamily="34" charset="0"/>
              </a:rPr>
              <a:t> make up its strategies.</a:t>
            </a:r>
          </a:p>
        </p:txBody>
      </p:sp>
    </p:spTree>
    <p:extLst>
      <p:ext uri="{BB962C8B-B14F-4D97-AF65-F5344CB8AC3E}">
        <p14:creationId xmlns:p14="http://schemas.microsoft.com/office/powerpoint/2010/main" val="161862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29478" y="600489"/>
            <a:ext cx="10933044" cy="5657022"/>
          </a:xfrm>
        </p:spPr>
        <p:txBody>
          <a:bodyPr>
            <a:normAutofit/>
          </a:bodyPr>
          <a:lstStyle/>
          <a:p>
            <a:pPr marL="414000" lvl="1" indent="0" algn="just">
              <a:buNone/>
            </a:pPr>
            <a:endParaRPr lang="en-US" sz="600" b="1" dirty="0">
              <a:solidFill>
                <a:schemeClr val="tx1"/>
              </a:solidFill>
              <a:effectLst/>
              <a:latin typeface="Arial" panose="020B0604020202020204" pitchFamily="34" charset="0"/>
              <a:cs typeface="Arial" panose="020B0604020202020204" pitchFamily="34" charset="0"/>
            </a:endParaRPr>
          </a:p>
          <a:p>
            <a:pPr marL="414000" lvl="1" indent="0" algn="just">
              <a:buNone/>
            </a:pPr>
            <a:endParaRPr lang="en-US" sz="100" b="1" u="sng" dirty="0">
              <a:solidFill>
                <a:srgbClr val="FFFF00"/>
              </a:solidFill>
              <a:effectLst/>
              <a:latin typeface="Arial" panose="020B0604020202020204" pitchFamily="34" charset="0"/>
              <a:cs typeface="Arial" panose="020B0604020202020204" pitchFamily="34" charset="0"/>
            </a:endParaRPr>
          </a:p>
          <a:p>
            <a:pPr marL="414000" lvl="1" indent="0" algn="just">
              <a:buNone/>
            </a:pPr>
            <a:endParaRPr lang="en-US" sz="100" b="1" u="sng" dirty="0">
              <a:solidFill>
                <a:srgbClr val="FFFF00"/>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a:t>
            </a:r>
            <a:r>
              <a:rPr lang="en-US" sz="2600" dirty="0">
                <a:solidFill>
                  <a:schemeClr val="tx1"/>
                </a:solidFill>
                <a:effectLst/>
                <a:latin typeface="Arial" panose="020B0604020202020204" pitchFamily="34" charset="0"/>
                <a:cs typeface="Arial" panose="020B0604020202020204" pitchFamily="34" charset="0"/>
              </a:rPr>
              <a:t>The CEO draws a “</a:t>
            </a:r>
            <a:r>
              <a:rPr lang="en-US" sz="2600" b="1" dirty="0">
                <a:solidFill>
                  <a:srgbClr val="FFFF00"/>
                </a:solidFill>
                <a:effectLst/>
                <a:latin typeface="Arial" panose="020B0604020202020204" pitchFamily="34" charset="0"/>
                <a:cs typeface="Arial" panose="020B0604020202020204" pitchFamily="34" charset="0"/>
              </a:rPr>
              <a:t>plus</a:t>
            </a:r>
            <a:r>
              <a:rPr lang="en-US" sz="2600" dirty="0">
                <a:solidFill>
                  <a:schemeClr val="tx1"/>
                </a:solidFill>
                <a:effectLst/>
                <a:latin typeface="Arial" panose="020B0604020202020204" pitchFamily="34" charset="0"/>
                <a:cs typeface="Arial" panose="020B0604020202020204" pitchFamily="34" charset="0"/>
              </a:rPr>
              <a:t>” sign on a display board to </a:t>
            </a:r>
            <a:r>
              <a:rPr lang="en-US" sz="2600" b="1" dirty="0">
                <a:solidFill>
                  <a:srgbClr val="FFFF00"/>
                </a:solidFill>
                <a:effectLst/>
                <a:latin typeface="Arial" panose="020B0604020202020204" pitchFamily="34" charset="0"/>
                <a:cs typeface="Arial" panose="020B0604020202020204" pitchFamily="34" charset="0"/>
              </a:rPr>
              <a:t>make</a:t>
            </a:r>
            <a:r>
              <a:rPr lang="en-US" sz="2600" dirty="0">
                <a:solidFill>
                  <a:schemeClr val="tx1"/>
                </a:solidFill>
                <a:effectLst/>
                <a:latin typeface="Arial" panose="020B0604020202020204" pitchFamily="34" charset="0"/>
                <a:cs typeface="Arial" panose="020B0604020202020204" pitchFamily="34" charset="0"/>
              </a:rPr>
              <a:t> four grids, and </a:t>
            </a:r>
            <a:r>
              <a:rPr lang="en-US" sz="2600" b="1" dirty="0">
                <a:solidFill>
                  <a:srgbClr val="FFFF00"/>
                </a:solidFill>
                <a:effectLst/>
                <a:latin typeface="Arial" panose="020B0604020202020204" pitchFamily="34" charset="0"/>
                <a:cs typeface="Arial" panose="020B0604020202020204" pitchFamily="34" charset="0"/>
              </a:rPr>
              <a:t>labels</a:t>
            </a:r>
            <a:r>
              <a:rPr lang="en-US" sz="2600" dirty="0">
                <a:solidFill>
                  <a:schemeClr val="tx1"/>
                </a:solidFill>
                <a:effectLst/>
                <a:latin typeface="Arial" panose="020B0604020202020204" pitchFamily="34" charset="0"/>
                <a:cs typeface="Arial" panose="020B0604020202020204" pitchFamily="34" charset="0"/>
              </a:rPr>
              <a:t> each of them as “</a:t>
            </a:r>
            <a:r>
              <a:rPr lang="en-US" sz="2600" dirty="0">
                <a:solidFill>
                  <a:srgbClr val="FFFF00"/>
                </a:solidFill>
                <a:effectLst/>
                <a:latin typeface="Arial" panose="020B0604020202020204" pitchFamily="34" charset="0"/>
                <a:cs typeface="Arial" panose="020B0604020202020204" pitchFamily="34" charset="0"/>
              </a:rPr>
              <a:t>Strengths</a:t>
            </a:r>
            <a:r>
              <a:rPr lang="en-US" sz="2600" dirty="0">
                <a:solidFill>
                  <a:schemeClr val="tx1"/>
                </a:solidFill>
                <a:effectLst/>
                <a:latin typeface="Arial" panose="020B0604020202020204" pitchFamily="34" charset="0"/>
                <a:cs typeface="Arial" panose="020B0604020202020204" pitchFamily="34" charset="0"/>
              </a:rPr>
              <a:t>”, “</a:t>
            </a:r>
            <a:r>
              <a:rPr lang="en-US" sz="2600" dirty="0">
                <a:solidFill>
                  <a:srgbClr val="FFFF00"/>
                </a:solidFill>
                <a:effectLst/>
                <a:latin typeface="Arial" panose="020B0604020202020204" pitchFamily="34" charset="0"/>
                <a:cs typeface="Arial" panose="020B0604020202020204" pitchFamily="34" charset="0"/>
              </a:rPr>
              <a:t>Weaknesses</a:t>
            </a:r>
            <a:r>
              <a:rPr lang="en-US" sz="2600" dirty="0">
                <a:solidFill>
                  <a:schemeClr val="tx1"/>
                </a:solidFill>
                <a:effectLst/>
                <a:latin typeface="Arial" panose="020B0604020202020204" pitchFamily="34" charset="0"/>
                <a:cs typeface="Arial" panose="020B0604020202020204" pitchFamily="34" charset="0"/>
              </a:rPr>
              <a:t>”, “</a:t>
            </a:r>
            <a:r>
              <a:rPr lang="en-US" sz="2600" dirty="0">
                <a:solidFill>
                  <a:srgbClr val="FFFF00"/>
                </a:solidFill>
                <a:effectLst/>
                <a:latin typeface="Arial" panose="020B0604020202020204" pitchFamily="34" charset="0"/>
                <a:cs typeface="Arial" panose="020B0604020202020204" pitchFamily="34" charset="0"/>
              </a:rPr>
              <a:t>Opportunities</a:t>
            </a:r>
            <a:r>
              <a:rPr lang="en-US" sz="2600" dirty="0">
                <a:solidFill>
                  <a:schemeClr val="tx1"/>
                </a:solidFill>
                <a:effectLst/>
                <a:latin typeface="Arial" panose="020B0604020202020204" pitchFamily="34" charset="0"/>
                <a:cs typeface="Arial" panose="020B0604020202020204" pitchFamily="34" charset="0"/>
              </a:rPr>
              <a:t>”, and “</a:t>
            </a:r>
            <a:r>
              <a:rPr lang="en-US" sz="2600" dirty="0">
                <a:solidFill>
                  <a:srgbClr val="FFFF00"/>
                </a:solidFill>
                <a:effectLst/>
                <a:latin typeface="Arial" panose="020B0604020202020204" pitchFamily="34" charset="0"/>
                <a:cs typeface="Arial" panose="020B0604020202020204" pitchFamily="34" charset="0"/>
              </a:rPr>
              <a:t>Threats</a:t>
            </a:r>
            <a:r>
              <a:rPr lang="en-US" sz="2600" dirty="0">
                <a:solidFill>
                  <a:schemeClr val="tx1"/>
                </a:solidFill>
                <a:effectLst/>
                <a:latin typeface="Arial" panose="020B0604020202020204" pitchFamily="34" charset="0"/>
                <a:cs typeface="Arial" panose="020B0604020202020204" pitchFamily="34" charset="0"/>
              </a:rPr>
              <a:t>” (SWOTs), respectively.</a:t>
            </a:r>
          </a:p>
          <a:p>
            <a:pPr algn="just">
              <a:buFont typeface="Wingdings" panose="05000000000000000000" pitchFamily="2" charset="2"/>
              <a:buChar char="v"/>
            </a:pPr>
            <a:endParaRPr lang="en-US" sz="10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He </a:t>
            </a:r>
            <a:r>
              <a:rPr lang="en-US" sz="2600" b="1" dirty="0">
                <a:solidFill>
                  <a:srgbClr val="FFFF00"/>
                </a:solidFill>
                <a:effectLst/>
                <a:latin typeface="Arial" panose="020B0604020202020204" pitchFamily="34" charset="0"/>
                <a:cs typeface="Arial" panose="020B0604020202020204" pitchFamily="34" charset="0"/>
              </a:rPr>
              <a:t>invites</a:t>
            </a:r>
            <a:r>
              <a:rPr lang="en-US" sz="2600" dirty="0">
                <a:solidFill>
                  <a:schemeClr val="tx1"/>
                </a:solidFill>
                <a:effectLst/>
                <a:latin typeface="Arial" panose="020B0604020202020204" pitchFamily="34" charset="0"/>
                <a:cs typeface="Arial" panose="020B0604020202020204" pitchFamily="34" charset="0"/>
              </a:rPr>
              <a:t> the </a:t>
            </a:r>
            <a:r>
              <a:rPr lang="en-US" sz="2600" b="1" dirty="0">
                <a:solidFill>
                  <a:srgbClr val="FFFF00"/>
                </a:solidFill>
                <a:effectLst/>
                <a:latin typeface="Arial" panose="020B0604020202020204" pitchFamily="34" charset="0"/>
                <a:cs typeface="Arial" panose="020B0604020202020204" pitchFamily="34" charset="0"/>
              </a:rPr>
              <a:t>participants</a:t>
            </a:r>
            <a:r>
              <a:rPr lang="en-US" sz="2600" dirty="0">
                <a:solidFill>
                  <a:schemeClr val="tx1"/>
                </a:solidFill>
                <a:effectLst/>
                <a:latin typeface="Arial" panose="020B0604020202020204" pitchFamily="34" charset="0"/>
                <a:cs typeface="Arial" panose="020B0604020202020204" pitchFamily="34" charset="0"/>
              </a:rPr>
              <a:t> to identify the company’s SWOTs, </a:t>
            </a:r>
            <a:r>
              <a:rPr lang="en-US" sz="2600" b="1" dirty="0">
                <a:solidFill>
                  <a:srgbClr val="FFFF00"/>
                </a:solidFill>
                <a:effectLst/>
                <a:latin typeface="Arial" panose="020B0604020202020204" pitchFamily="34" charset="0"/>
                <a:cs typeface="Arial" panose="020B0604020202020204" pitchFamily="34" charset="0"/>
              </a:rPr>
              <a:t>reminding</a:t>
            </a:r>
            <a:r>
              <a:rPr lang="en-US" sz="2600" dirty="0">
                <a:solidFill>
                  <a:schemeClr val="tx1"/>
                </a:solidFill>
                <a:effectLst/>
                <a:latin typeface="Arial" panose="020B0604020202020204" pitchFamily="34" charset="0"/>
                <a:cs typeface="Arial" panose="020B0604020202020204" pitchFamily="34" charset="0"/>
              </a:rPr>
              <a:t> them that they should only </a:t>
            </a:r>
            <a:r>
              <a:rPr lang="en-US" sz="2600" b="1" dirty="0">
                <a:solidFill>
                  <a:srgbClr val="FFFF00"/>
                </a:solidFill>
                <a:effectLst/>
                <a:latin typeface="Arial" panose="020B0604020202020204" pitchFamily="34" charset="0"/>
                <a:cs typeface="Arial" panose="020B0604020202020204" pitchFamily="34" charset="0"/>
              </a:rPr>
              <a:t>use precise information </a:t>
            </a:r>
            <a:r>
              <a:rPr lang="en-US" sz="2600" dirty="0">
                <a:solidFill>
                  <a:schemeClr val="tx1"/>
                </a:solidFill>
                <a:effectLst/>
                <a:latin typeface="Arial" panose="020B0604020202020204" pitchFamily="34" charset="0"/>
                <a:cs typeface="Arial" panose="020B0604020202020204" pitchFamily="34" charset="0"/>
              </a:rPr>
              <a:t>drawn from the company </a:t>
            </a:r>
            <a:r>
              <a:rPr lang="en-US" sz="2600" b="1" dirty="0">
                <a:solidFill>
                  <a:srgbClr val="FFFF00"/>
                </a:solidFill>
                <a:effectLst/>
                <a:latin typeface="Arial" panose="020B0604020202020204" pitchFamily="34" charset="0"/>
                <a:cs typeface="Arial" panose="020B0604020202020204" pitchFamily="34" charset="0"/>
              </a:rPr>
              <a:t>documents</a:t>
            </a:r>
            <a:r>
              <a:rPr lang="en-US" sz="2600" dirty="0">
                <a:solidFill>
                  <a:schemeClr val="tx1"/>
                </a:solidFill>
                <a:effectLst/>
                <a:latin typeface="Arial" panose="020B0604020202020204" pitchFamily="34" charset="0"/>
                <a:cs typeface="Arial" panose="020B0604020202020204" pitchFamily="34" charset="0"/>
              </a:rPr>
              <a:t> for the analysis. The participants </a:t>
            </a:r>
            <a:r>
              <a:rPr lang="en-US" sz="2600" b="1" dirty="0">
                <a:solidFill>
                  <a:srgbClr val="FFFF00"/>
                </a:solidFill>
                <a:effectLst/>
                <a:latin typeface="Arial" panose="020B0604020202020204" pitchFamily="34" charset="0"/>
                <a:cs typeface="Arial" panose="020B0604020202020204" pitchFamily="34" charset="0"/>
              </a:rPr>
              <a:t>come up</a:t>
            </a:r>
            <a:r>
              <a:rPr lang="en-US" sz="2600" dirty="0">
                <a:solidFill>
                  <a:schemeClr val="tx1"/>
                </a:solidFill>
                <a:effectLst/>
                <a:latin typeface="Arial" panose="020B0604020202020204" pitchFamily="34" charset="0"/>
                <a:cs typeface="Arial" panose="020B0604020202020204" pitchFamily="34" charset="0"/>
              </a:rPr>
              <a:t> one by one and </a:t>
            </a:r>
            <a:r>
              <a:rPr lang="en-US" sz="2600" b="1" dirty="0">
                <a:solidFill>
                  <a:srgbClr val="FFFF00"/>
                </a:solidFill>
                <a:effectLst/>
                <a:latin typeface="Arial" panose="020B0604020202020204" pitchFamily="34" charset="0"/>
                <a:cs typeface="Arial" panose="020B0604020202020204" pitchFamily="34" charset="0"/>
              </a:rPr>
              <a:t>wrote</a:t>
            </a:r>
            <a:r>
              <a:rPr lang="en-US" sz="2600" dirty="0">
                <a:solidFill>
                  <a:schemeClr val="tx1"/>
                </a:solidFill>
                <a:effectLst/>
                <a:latin typeface="Arial" panose="020B0604020202020204" pitchFamily="34" charset="0"/>
                <a:cs typeface="Arial" panose="020B0604020202020204" pitchFamily="34" charset="0"/>
              </a:rPr>
              <a:t> the company’s “</a:t>
            </a:r>
            <a:r>
              <a:rPr lang="en-US" sz="2600" dirty="0">
                <a:solidFill>
                  <a:srgbClr val="FFFF00"/>
                </a:solidFill>
                <a:effectLst/>
                <a:latin typeface="Arial" panose="020B0604020202020204" pitchFamily="34" charset="0"/>
                <a:cs typeface="Arial" panose="020B0604020202020204" pitchFamily="34" charset="0"/>
              </a:rPr>
              <a:t>Strengths</a:t>
            </a:r>
            <a:r>
              <a:rPr lang="en-US" sz="2600" dirty="0">
                <a:solidFill>
                  <a:schemeClr val="tx1"/>
                </a:solidFill>
                <a:effectLst/>
                <a:latin typeface="Arial" panose="020B0604020202020204" pitchFamily="34" charset="0"/>
                <a:cs typeface="Arial" panose="020B0604020202020204" pitchFamily="34" charset="0"/>
              </a:rPr>
              <a:t>”, “</a:t>
            </a:r>
            <a:r>
              <a:rPr lang="en-US" sz="2600" dirty="0">
                <a:solidFill>
                  <a:srgbClr val="FFFF00"/>
                </a:solidFill>
                <a:effectLst/>
                <a:latin typeface="Arial" panose="020B0604020202020204" pitchFamily="34" charset="0"/>
                <a:cs typeface="Arial" panose="020B0604020202020204" pitchFamily="34" charset="0"/>
              </a:rPr>
              <a:t>Weaknesses</a:t>
            </a:r>
            <a:r>
              <a:rPr lang="en-US" sz="2600" dirty="0">
                <a:solidFill>
                  <a:schemeClr val="tx1"/>
                </a:solidFill>
                <a:effectLst/>
                <a:latin typeface="Arial" panose="020B0604020202020204" pitchFamily="34" charset="0"/>
                <a:cs typeface="Arial" panose="020B0604020202020204" pitchFamily="34" charset="0"/>
              </a:rPr>
              <a:t>”, “</a:t>
            </a:r>
            <a:r>
              <a:rPr lang="en-US" sz="2600" dirty="0">
                <a:solidFill>
                  <a:srgbClr val="FFFF00"/>
                </a:solidFill>
                <a:effectLst/>
                <a:latin typeface="Arial" panose="020B0604020202020204" pitchFamily="34" charset="0"/>
                <a:cs typeface="Arial" panose="020B0604020202020204" pitchFamily="34" charset="0"/>
              </a:rPr>
              <a:t>Opportunities</a:t>
            </a:r>
            <a:r>
              <a:rPr lang="en-US" sz="2600" dirty="0">
                <a:solidFill>
                  <a:schemeClr val="tx1"/>
                </a:solidFill>
                <a:effectLst/>
                <a:latin typeface="Arial" panose="020B0604020202020204" pitchFamily="34" charset="0"/>
                <a:cs typeface="Arial" panose="020B0604020202020204" pitchFamily="34" charset="0"/>
              </a:rPr>
              <a:t>”, and “</a:t>
            </a:r>
            <a:r>
              <a:rPr lang="en-US" sz="2600" dirty="0">
                <a:solidFill>
                  <a:srgbClr val="FFFF00"/>
                </a:solidFill>
                <a:effectLst/>
                <a:latin typeface="Arial" panose="020B0604020202020204" pitchFamily="34" charset="0"/>
                <a:cs typeface="Arial" panose="020B0604020202020204" pitchFamily="34" charset="0"/>
              </a:rPr>
              <a:t>Threats</a:t>
            </a:r>
            <a:r>
              <a:rPr lang="en-US" sz="2600" dirty="0">
                <a:solidFill>
                  <a:schemeClr val="tx1"/>
                </a:solidFill>
                <a:effectLst/>
                <a:latin typeface="Arial" panose="020B0604020202020204" pitchFamily="34" charset="0"/>
                <a:cs typeface="Arial" panose="020B0604020202020204" pitchFamily="34" charset="0"/>
              </a:rPr>
              <a:t>” in four grids draws by CEO --- Then </a:t>
            </a:r>
            <a:r>
              <a:rPr lang="en-US" sz="2600" b="1" dirty="0">
                <a:solidFill>
                  <a:srgbClr val="FFFF00"/>
                </a:solidFill>
                <a:effectLst/>
                <a:latin typeface="Arial" panose="020B0604020202020204" pitchFamily="34" charset="0"/>
                <a:cs typeface="Arial" panose="020B0604020202020204" pitchFamily="34" charset="0"/>
              </a:rPr>
              <a:t>common points </a:t>
            </a:r>
            <a:r>
              <a:rPr lang="en-US" sz="2600" dirty="0">
                <a:solidFill>
                  <a:schemeClr val="tx1"/>
                </a:solidFill>
                <a:effectLst/>
                <a:latin typeface="Arial" panose="020B0604020202020204" pitchFamily="34" charset="0"/>
                <a:cs typeface="Arial" panose="020B0604020202020204" pitchFamily="34" charset="0"/>
              </a:rPr>
              <a:t>of all participants </a:t>
            </a:r>
            <a:r>
              <a:rPr lang="en-US" sz="2600" b="1" dirty="0">
                <a:solidFill>
                  <a:srgbClr val="FFFF00"/>
                </a:solidFill>
                <a:effectLst/>
                <a:latin typeface="Arial" panose="020B0604020202020204" pitchFamily="34" charset="0"/>
                <a:cs typeface="Arial" panose="020B0604020202020204" pitchFamily="34" charset="0"/>
              </a:rPr>
              <a:t>used</a:t>
            </a:r>
            <a:r>
              <a:rPr lang="en-US" sz="2600" dirty="0">
                <a:solidFill>
                  <a:schemeClr val="tx1"/>
                </a:solidFill>
                <a:effectLst/>
                <a:latin typeface="Arial" panose="020B0604020202020204" pitchFamily="34" charset="0"/>
                <a:cs typeface="Arial" panose="020B0604020202020204" pitchFamily="34" charset="0"/>
              </a:rPr>
              <a:t> for analysis.</a:t>
            </a:r>
          </a:p>
        </p:txBody>
      </p:sp>
    </p:spTree>
    <p:extLst>
      <p:ext uri="{BB962C8B-B14F-4D97-AF65-F5344CB8AC3E}">
        <p14:creationId xmlns:p14="http://schemas.microsoft.com/office/powerpoint/2010/main" val="27926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39423" y="248477"/>
            <a:ext cx="11347167" cy="6361044"/>
          </a:xfrm>
        </p:spPr>
        <p:txBody>
          <a:bodyPr>
            <a:normAutofit/>
          </a:bodyPr>
          <a:lstStyle/>
          <a:p>
            <a:pPr marL="36900" indent="0" algn="just">
              <a:buNone/>
            </a:pPr>
            <a:endParaRPr lang="en-US" sz="2200" b="1" u="sng" dirty="0">
              <a:solidFill>
                <a:srgbClr val="FFFF00"/>
              </a:solidFill>
              <a:effectLst/>
              <a:latin typeface="Arial" panose="020B0604020202020204" pitchFamily="34" charset="0"/>
              <a:cs typeface="Arial" panose="020B0604020202020204" pitchFamily="34" charset="0"/>
            </a:endParaRPr>
          </a:p>
          <a:p>
            <a:pPr marL="36900" indent="0" algn="just">
              <a:buNone/>
            </a:pPr>
            <a:r>
              <a:rPr lang="en-US" sz="2200" b="1" u="sng" dirty="0">
                <a:solidFill>
                  <a:srgbClr val="FFFF00"/>
                </a:solidFill>
                <a:effectLst/>
                <a:latin typeface="Arial" panose="020B0604020202020204" pitchFamily="34" charset="0"/>
                <a:cs typeface="Arial" panose="020B0604020202020204" pitchFamily="34" charset="0"/>
              </a:rPr>
              <a:t>STRENGTHS</a:t>
            </a:r>
            <a:r>
              <a:rPr lang="en-US" sz="2200" b="1" dirty="0">
                <a:solidFill>
                  <a:srgbClr val="FFFF00"/>
                </a:solidFill>
                <a:effectLst/>
                <a:latin typeface="Arial" panose="020B0604020202020204" pitchFamily="34" charset="0"/>
                <a:cs typeface="Arial" panose="020B0604020202020204" pitchFamily="34" charset="0"/>
              </a:rPr>
              <a:t>					</a:t>
            </a:r>
            <a:r>
              <a:rPr lang="en-US" sz="2200" b="1" u="sng" dirty="0">
                <a:solidFill>
                  <a:srgbClr val="FFFF00"/>
                </a:solidFill>
                <a:effectLst/>
                <a:latin typeface="Arial" panose="020B0604020202020204" pitchFamily="34" charset="0"/>
                <a:cs typeface="Arial" panose="020B0604020202020204" pitchFamily="34" charset="0"/>
              </a:rPr>
              <a:t>WEAKNESSES</a:t>
            </a:r>
          </a:p>
          <a:p>
            <a:pPr marL="36900" indent="0" algn="just">
              <a:buNone/>
            </a:pPr>
            <a:endParaRPr lang="en-US" sz="500" dirty="0">
              <a:effectLst/>
              <a:latin typeface="Arial" panose="020B0604020202020204" pitchFamily="34" charset="0"/>
              <a:cs typeface="Arial" panose="020B0604020202020204" pitchFamily="34" charset="0"/>
            </a:endParaRPr>
          </a:p>
          <a:p>
            <a:pPr marL="36900" indent="0" algn="just">
              <a:buNone/>
            </a:pPr>
            <a:endParaRPr lang="en-US" sz="500" dirty="0">
              <a:effectLst/>
              <a:latin typeface="Arial" panose="020B0604020202020204" pitchFamily="34" charset="0"/>
              <a:cs typeface="Arial" panose="020B0604020202020204" pitchFamily="34" charset="0"/>
            </a:endParaRPr>
          </a:p>
          <a:p>
            <a:pPr marL="36900" indent="0" algn="just">
              <a:buNone/>
            </a:pPr>
            <a:endParaRPr lang="en-US" sz="500" dirty="0">
              <a:effectLst/>
              <a:latin typeface="Arial" panose="020B0604020202020204" pitchFamily="34" charset="0"/>
              <a:cs typeface="Arial" panose="020B0604020202020204" pitchFamily="34" charset="0"/>
            </a:endParaRPr>
          </a:p>
          <a:p>
            <a:pPr marL="36900" indent="0" algn="just">
              <a:buNone/>
            </a:pPr>
            <a:endParaRPr lang="en-US" sz="500" dirty="0">
              <a:effectLst/>
              <a:latin typeface="Arial" panose="020B0604020202020204" pitchFamily="34" charset="0"/>
              <a:cs typeface="Arial" panose="020B0604020202020204" pitchFamily="34" charset="0"/>
            </a:endParaRPr>
          </a:p>
          <a:p>
            <a:pPr marL="36900" indent="0" algn="just">
              <a:buNone/>
            </a:pPr>
            <a:r>
              <a:rPr lang="en-US" sz="2200" dirty="0">
                <a:solidFill>
                  <a:schemeClr val="tx1"/>
                </a:solidFill>
                <a:effectLst/>
                <a:latin typeface="Arial" panose="020B0604020202020204" pitchFamily="34" charset="0"/>
                <a:cs typeface="Arial" panose="020B0604020202020204" pitchFamily="34" charset="0"/>
              </a:rPr>
              <a:t>	 			</a:t>
            </a:r>
          </a:p>
          <a:p>
            <a:pPr marL="36900" indent="0" algn="just">
              <a:buNone/>
            </a:pPr>
            <a:r>
              <a:rPr lang="en-US" sz="2200" dirty="0">
                <a:solidFill>
                  <a:schemeClr val="tx1"/>
                </a:solidFill>
                <a:effectLst/>
                <a:latin typeface="Arial" panose="020B0604020202020204" pitchFamily="34" charset="0"/>
                <a:cs typeface="Arial" panose="020B0604020202020204" pitchFamily="34" charset="0"/>
              </a:rPr>
              <a:t>				</a:t>
            </a:r>
          </a:p>
          <a:p>
            <a:pPr marL="36900" indent="0" algn="just">
              <a:buNone/>
            </a:pPr>
            <a:r>
              <a:rPr lang="en-US" sz="2200" b="1" u="sng" dirty="0">
                <a:solidFill>
                  <a:srgbClr val="FFFF00"/>
                </a:solidFill>
                <a:effectLst/>
                <a:latin typeface="Arial" panose="020B0604020202020204" pitchFamily="34" charset="0"/>
                <a:cs typeface="Arial" panose="020B0604020202020204" pitchFamily="34" charset="0"/>
              </a:rPr>
              <a:t>OPPORTUNITIES</a:t>
            </a:r>
            <a:r>
              <a:rPr lang="en-US" sz="2200" dirty="0">
                <a:solidFill>
                  <a:schemeClr val="tx1"/>
                </a:solidFill>
                <a:effectLst/>
                <a:latin typeface="Arial" panose="020B0604020202020204" pitchFamily="34" charset="0"/>
                <a:cs typeface="Arial" panose="020B0604020202020204" pitchFamily="34" charset="0"/>
              </a:rPr>
              <a:t> 				</a:t>
            </a:r>
            <a:r>
              <a:rPr lang="en-US" sz="2200" b="1" u="sng" dirty="0">
                <a:solidFill>
                  <a:srgbClr val="FFFF00"/>
                </a:solidFill>
                <a:effectLst/>
                <a:latin typeface="Arial" panose="020B0604020202020204" pitchFamily="34" charset="0"/>
                <a:cs typeface="Arial" panose="020B0604020202020204" pitchFamily="34" charset="0"/>
              </a:rPr>
              <a:t>THREATS</a:t>
            </a:r>
          </a:p>
          <a:p>
            <a:pPr marL="36900" indent="0" algn="just">
              <a:buNone/>
            </a:pPr>
            <a:r>
              <a:rPr lang="en-US" dirty="0">
                <a:solidFill>
                  <a:schemeClr val="tx1"/>
                </a:solidFill>
                <a:effectLst/>
                <a:latin typeface="Arial" panose="020B0604020202020204" pitchFamily="34" charset="0"/>
                <a:cs typeface="Arial" panose="020B0604020202020204" pitchFamily="34" charset="0"/>
              </a:rPr>
              <a:t>						</a:t>
            </a:r>
            <a:endParaRPr lang="en-US" sz="22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200" dirty="0">
                <a:solidFill>
                  <a:schemeClr val="tx1"/>
                </a:solidFill>
                <a:effectLst/>
                <a:latin typeface="Arial" panose="020B0604020202020204" pitchFamily="34" charset="0"/>
                <a:cs typeface="Arial" panose="020B0604020202020204" pitchFamily="34" charset="0"/>
              </a:rPr>
              <a:t>							</a:t>
            </a:r>
          </a:p>
        </p:txBody>
      </p:sp>
      <p:cxnSp>
        <p:nvCxnSpPr>
          <p:cNvPr id="5" name="Straight Connector 4">
            <a:extLst>
              <a:ext uri="{FF2B5EF4-FFF2-40B4-BE49-F238E27FC236}">
                <a16:creationId xmlns:a16="http://schemas.microsoft.com/office/drawing/2014/main" id="{2684B80B-229B-42CE-8CFF-802B1446950C}"/>
              </a:ext>
            </a:extLst>
          </p:cNvPr>
          <p:cNvCxnSpPr>
            <a:cxnSpLocks/>
          </p:cNvCxnSpPr>
          <p:nvPr/>
        </p:nvCxnSpPr>
        <p:spPr>
          <a:xfrm>
            <a:off x="6096000" y="1139687"/>
            <a:ext cx="0" cy="4731026"/>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B8179-4B57-44E4-83CD-F6CE08459420}"/>
              </a:ext>
            </a:extLst>
          </p:cNvPr>
          <p:cNvCxnSpPr>
            <a:cxnSpLocks/>
          </p:cNvCxnSpPr>
          <p:nvPr/>
        </p:nvCxnSpPr>
        <p:spPr>
          <a:xfrm flipH="1">
            <a:off x="1245707" y="3216961"/>
            <a:ext cx="9700589"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80B28B4-664E-47BF-BDCC-221D4EFF2EC2}"/>
              </a:ext>
            </a:extLst>
          </p:cNvPr>
          <p:cNvSpPr/>
          <p:nvPr/>
        </p:nvSpPr>
        <p:spPr>
          <a:xfrm>
            <a:off x="1033673" y="1673089"/>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50272A-F1B4-42DF-963D-850AA8D13683}"/>
              </a:ext>
            </a:extLst>
          </p:cNvPr>
          <p:cNvSpPr/>
          <p:nvPr/>
        </p:nvSpPr>
        <p:spPr>
          <a:xfrm>
            <a:off x="1020429" y="2698483"/>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63C08E-1B60-48F6-8070-ED211BFAD7FB}"/>
              </a:ext>
            </a:extLst>
          </p:cNvPr>
          <p:cNvSpPr/>
          <p:nvPr/>
        </p:nvSpPr>
        <p:spPr>
          <a:xfrm>
            <a:off x="1020430" y="2193238"/>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E97145-83C0-4D8F-ACF2-5AD3C7F7B0F1}"/>
              </a:ext>
            </a:extLst>
          </p:cNvPr>
          <p:cNvSpPr/>
          <p:nvPr/>
        </p:nvSpPr>
        <p:spPr>
          <a:xfrm>
            <a:off x="6407425" y="1673085"/>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90A5B5-B4DF-4ED1-BF85-C0DD6B54596E}"/>
              </a:ext>
            </a:extLst>
          </p:cNvPr>
          <p:cNvSpPr/>
          <p:nvPr/>
        </p:nvSpPr>
        <p:spPr>
          <a:xfrm>
            <a:off x="6407425" y="2534476"/>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00FFB9A-221E-4CB0-BCE6-646E058B62A8}"/>
              </a:ext>
            </a:extLst>
          </p:cNvPr>
          <p:cNvSpPr/>
          <p:nvPr/>
        </p:nvSpPr>
        <p:spPr>
          <a:xfrm>
            <a:off x="939251" y="4095748"/>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D7502FC-1685-4914-A990-E5100ADF21AE}"/>
              </a:ext>
            </a:extLst>
          </p:cNvPr>
          <p:cNvSpPr/>
          <p:nvPr/>
        </p:nvSpPr>
        <p:spPr>
          <a:xfrm>
            <a:off x="916064" y="4986130"/>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7E4D1E7-087B-4BAE-8FD4-086DE6B97B8E}"/>
              </a:ext>
            </a:extLst>
          </p:cNvPr>
          <p:cNvSpPr/>
          <p:nvPr/>
        </p:nvSpPr>
        <p:spPr>
          <a:xfrm>
            <a:off x="6520073" y="4068413"/>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69CC10-6D27-4A10-ACF1-2295A719BB83}"/>
              </a:ext>
            </a:extLst>
          </p:cNvPr>
          <p:cNvSpPr/>
          <p:nvPr/>
        </p:nvSpPr>
        <p:spPr>
          <a:xfrm>
            <a:off x="6513449" y="4989439"/>
            <a:ext cx="185529" cy="11926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E0A7B6EF-143B-49C7-BB58-04CE5A408F2F}"/>
              </a:ext>
            </a:extLst>
          </p:cNvPr>
          <p:cNvSpPr txBox="1">
            <a:spLocks/>
          </p:cNvSpPr>
          <p:nvPr/>
        </p:nvSpPr>
        <p:spPr>
          <a:xfrm>
            <a:off x="1265595" y="1475957"/>
            <a:ext cx="4790656" cy="16896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Good profits 			</a:t>
            </a:r>
          </a:p>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Product popularity			</a:t>
            </a:r>
          </a:p>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Safe ingredients of product</a:t>
            </a:r>
          </a:p>
        </p:txBody>
      </p:sp>
      <p:sp>
        <p:nvSpPr>
          <p:cNvPr id="27" name="Content Placeholder 2">
            <a:extLst>
              <a:ext uri="{FF2B5EF4-FFF2-40B4-BE49-F238E27FC236}">
                <a16:creationId xmlns:a16="http://schemas.microsoft.com/office/drawing/2014/main" id="{26D5D87A-B2B8-40C8-ADCB-0C83310681D2}"/>
              </a:ext>
            </a:extLst>
          </p:cNvPr>
          <p:cNvSpPr txBox="1">
            <a:spLocks/>
          </p:cNvSpPr>
          <p:nvPr/>
        </p:nvSpPr>
        <p:spPr>
          <a:xfrm>
            <a:off x="6606213" y="1489212"/>
            <a:ext cx="4830389" cy="13782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Poor performance of units in some regions</a:t>
            </a:r>
          </a:p>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Absence of easy-to-use packaging</a:t>
            </a:r>
          </a:p>
        </p:txBody>
      </p:sp>
      <p:sp>
        <p:nvSpPr>
          <p:cNvPr id="28" name="Content Placeholder 2">
            <a:extLst>
              <a:ext uri="{FF2B5EF4-FFF2-40B4-BE49-F238E27FC236}">
                <a16:creationId xmlns:a16="http://schemas.microsoft.com/office/drawing/2014/main" id="{22342913-0D9E-4FB8-BB8E-0EA9E9F56910}"/>
              </a:ext>
            </a:extLst>
          </p:cNvPr>
          <p:cNvSpPr txBox="1">
            <a:spLocks/>
          </p:cNvSpPr>
          <p:nvPr/>
        </p:nvSpPr>
        <p:spPr>
          <a:xfrm>
            <a:off x="1126437" y="3882881"/>
            <a:ext cx="4833730" cy="19033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Growing market for ready-to-use food items </a:t>
            </a:r>
          </a:p>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Increasing popularity of instant soups</a:t>
            </a:r>
          </a:p>
        </p:txBody>
      </p:sp>
      <p:sp>
        <p:nvSpPr>
          <p:cNvPr id="29" name="Content Placeholder 2">
            <a:extLst>
              <a:ext uri="{FF2B5EF4-FFF2-40B4-BE49-F238E27FC236}">
                <a16:creationId xmlns:a16="http://schemas.microsoft.com/office/drawing/2014/main" id="{37938815-0BA2-4EA8-B4A2-1D93C84374C9}"/>
              </a:ext>
            </a:extLst>
          </p:cNvPr>
          <p:cNvSpPr txBox="1">
            <a:spLocks/>
          </p:cNvSpPr>
          <p:nvPr/>
        </p:nvSpPr>
        <p:spPr>
          <a:xfrm>
            <a:off x="6722178" y="3882881"/>
            <a:ext cx="4830399" cy="223796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Loss-making units eating up profits elsewhere </a:t>
            </a:r>
          </a:p>
          <a:p>
            <a:pPr marL="36900" indent="0" algn="just">
              <a:buFont typeface="Arial" panose="020B0604020202020204" pitchFamily="34" charset="0"/>
              <a:buNone/>
            </a:pPr>
            <a:r>
              <a:rPr lang="en-US" sz="2200" dirty="0">
                <a:effectLst/>
                <a:latin typeface="Arial" panose="020B0604020202020204" pitchFamily="34" charset="0"/>
                <a:cs typeface="Arial" panose="020B0604020202020204" pitchFamily="34" charset="0"/>
              </a:rPr>
              <a:t>Growing consumer awareness about harmful ingredients of packaged foods.</a:t>
            </a:r>
          </a:p>
        </p:txBody>
      </p:sp>
      <p:pic>
        <p:nvPicPr>
          <p:cNvPr id="9" name="Picture 8">
            <a:extLst>
              <a:ext uri="{FF2B5EF4-FFF2-40B4-BE49-F238E27FC236}">
                <a16:creationId xmlns:a16="http://schemas.microsoft.com/office/drawing/2014/main" id="{1CD23960-AD68-4A11-B555-EC09B213D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 y="0"/>
            <a:ext cx="12180094" cy="6858000"/>
          </a:xfrm>
          <a:prstGeom prst="rect">
            <a:avLst/>
          </a:prstGeom>
        </p:spPr>
      </p:pic>
    </p:spTree>
    <p:extLst>
      <p:ext uri="{BB962C8B-B14F-4D97-AF65-F5344CB8AC3E}">
        <p14:creationId xmlns:p14="http://schemas.microsoft.com/office/powerpoint/2010/main" val="262596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29478" y="972378"/>
            <a:ext cx="10933044" cy="4913243"/>
          </a:xfrm>
        </p:spPr>
        <p:txBody>
          <a:bodyPr>
            <a:normAutofit/>
          </a:bodyPr>
          <a:lstStyle/>
          <a:p>
            <a:pPr marL="36900" indent="0" algn="ctr">
              <a:buNone/>
            </a:pPr>
            <a:endParaRPr lang="en-US" sz="1100" dirty="0">
              <a:solidFill>
                <a:srgbClr val="FFFF00"/>
              </a:solidFill>
              <a:effectLst/>
              <a:latin typeface="Arial Black" panose="020B0A04020102020204" pitchFamily="34" charset="0"/>
              <a:cs typeface="Arial" panose="020B0604020202020204" pitchFamily="34" charset="0"/>
            </a:endParaRPr>
          </a:p>
          <a:p>
            <a:pPr marL="36900" indent="0" algn="ctr">
              <a:buNone/>
            </a:pPr>
            <a:r>
              <a:rPr lang="en-US" sz="3200" dirty="0">
                <a:solidFill>
                  <a:srgbClr val="FFFF00"/>
                </a:solidFill>
                <a:effectLst/>
                <a:latin typeface="Arial Black" panose="020B0A04020102020204" pitchFamily="34" charset="0"/>
                <a:cs typeface="Arial" panose="020B0604020202020204" pitchFamily="34" charset="0"/>
              </a:rPr>
              <a:t>USING SWOT ANALYSIS TO EVOLVE BUSINESS STRATEGIES </a:t>
            </a:r>
          </a:p>
          <a:p>
            <a:pPr marL="36900" indent="0" algn="just">
              <a:buNone/>
            </a:pPr>
            <a:endParaRPr lang="en-US" sz="2400"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400" dirty="0">
                <a:solidFill>
                  <a:srgbClr val="FFFF00"/>
                </a:solidFill>
                <a:effectLst/>
                <a:latin typeface="Arial Black" panose="020B0A04020102020204" pitchFamily="34" charset="0"/>
                <a:cs typeface="Arial" panose="020B0604020202020204" pitchFamily="34" charset="0"/>
              </a:rPr>
              <a:t>ABC’s SOUPS </a:t>
            </a:r>
          </a:p>
          <a:p>
            <a:pPr marL="0" indent="0" algn="just">
              <a:buNone/>
            </a:pPr>
            <a:r>
              <a:rPr lang="en-US" sz="2800" dirty="0">
                <a:solidFill>
                  <a:schemeClr val="tx1"/>
                </a:solidFill>
                <a:effectLst/>
                <a:latin typeface="Arial" panose="020B0604020202020204" pitchFamily="34" charset="0"/>
                <a:cs typeface="Arial" panose="020B0604020202020204" pitchFamily="34" charset="0"/>
              </a:rPr>
              <a:t>With the </a:t>
            </a:r>
            <a:r>
              <a:rPr lang="en-US" sz="2800" b="1" dirty="0">
                <a:solidFill>
                  <a:srgbClr val="FFFF00"/>
                </a:solidFill>
                <a:effectLst/>
                <a:latin typeface="Arial" panose="020B0604020202020204" pitchFamily="34" charset="0"/>
                <a:cs typeface="Arial" panose="020B0604020202020204" pitchFamily="34" charset="0"/>
              </a:rPr>
              <a:t>help</a:t>
            </a:r>
            <a:r>
              <a:rPr lang="en-US" sz="2800" dirty="0">
                <a:solidFill>
                  <a:schemeClr val="tx1"/>
                </a:solidFill>
                <a:effectLst/>
                <a:latin typeface="Arial" panose="020B0604020202020204" pitchFamily="34" charset="0"/>
                <a:cs typeface="Arial" panose="020B0604020202020204" pitchFamily="34" charset="0"/>
              </a:rPr>
              <a:t> of the SWOT analysis, the CEO, managers and the others at the meeting </a:t>
            </a:r>
            <a:r>
              <a:rPr lang="en-US" sz="2800" b="1" dirty="0">
                <a:solidFill>
                  <a:srgbClr val="FFFF00"/>
                </a:solidFill>
                <a:effectLst/>
                <a:latin typeface="Arial" panose="020B0604020202020204" pitchFamily="34" charset="0"/>
                <a:cs typeface="Arial" panose="020B0604020202020204" pitchFamily="34" charset="0"/>
              </a:rPr>
              <a:t>evolve strategies </a:t>
            </a:r>
            <a:r>
              <a:rPr lang="en-US" sz="2800" dirty="0">
                <a:solidFill>
                  <a:schemeClr val="tx1"/>
                </a:solidFill>
                <a:effectLst/>
                <a:latin typeface="Arial" panose="020B0604020202020204" pitchFamily="34" charset="0"/>
                <a:cs typeface="Arial" panose="020B0604020202020204" pitchFamily="34" charset="0"/>
              </a:rPr>
              <a:t>for </a:t>
            </a:r>
            <a:r>
              <a:rPr lang="en-US" sz="2800" b="1" dirty="0">
                <a:solidFill>
                  <a:srgbClr val="FFFF00"/>
                </a:solidFill>
                <a:effectLst/>
                <a:latin typeface="Arial" panose="020B0604020202020204" pitchFamily="34" charset="0"/>
                <a:cs typeface="Arial" panose="020B0604020202020204" pitchFamily="34" charset="0"/>
              </a:rPr>
              <a:t>maintaining</a:t>
            </a:r>
            <a:r>
              <a:rPr lang="en-US" sz="2800" dirty="0">
                <a:solidFill>
                  <a:schemeClr val="tx1"/>
                </a:solidFill>
                <a:effectLst/>
                <a:latin typeface="Arial" panose="020B0604020202020204" pitchFamily="34" charset="0"/>
                <a:cs typeface="Arial" panose="020B0604020202020204" pitchFamily="34" charset="0"/>
              </a:rPr>
              <a:t> the company’s profits and </a:t>
            </a:r>
            <a:r>
              <a:rPr lang="en-US" sz="2800" b="1" dirty="0">
                <a:solidFill>
                  <a:schemeClr val="tx1"/>
                </a:solidFill>
                <a:effectLst/>
                <a:latin typeface="Arial" panose="020B0604020202020204" pitchFamily="34" charset="0"/>
                <a:cs typeface="Arial" panose="020B0604020202020204" pitchFamily="34" charset="0"/>
              </a:rPr>
              <a:t>ensuring</a:t>
            </a:r>
            <a:r>
              <a:rPr lang="en-US" sz="2800" dirty="0">
                <a:solidFill>
                  <a:schemeClr val="tx1"/>
                </a:solidFill>
                <a:effectLst/>
                <a:latin typeface="Arial" panose="020B0604020202020204" pitchFamily="34" charset="0"/>
                <a:cs typeface="Arial" panose="020B0604020202020204" pitchFamily="34" charset="0"/>
              </a:rPr>
              <a:t> its sustainability.</a:t>
            </a: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94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25556" y="435664"/>
            <a:ext cx="10740887" cy="5986671"/>
          </a:xfrm>
        </p:spPr>
        <p:txBody>
          <a:bodyPr>
            <a:normAutofit/>
          </a:bodyPr>
          <a:lstStyle/>
          <a:p>
            <a:pPr marL="36900" indent="0" algn="ctr">
              <a:buNone/>
            </a:pPr>
            <a:endParaRPr lang="en-US" sz="600" b="1" dirty="0">
              <a:solidFill>
                <a:srgbClr val="FFFF00"/>
              </a:solidFill>
              <a:latin typeface="Arial Black" panose="020B0A04020102020204" pitchFamily="34" charset="0"/>
              <a:cs typeface="Arial" panose="020B0604020202020204" pitchFamily="34" charset="0"/>
            </a:endParaRPr>
          </a:p>
          <a:p>
            <a:pPr marL="36900" indent="0" algn="ctr">
              <a:buNone/>
            </a:pPr>
            <a:r>
              <a:rPr lang="en-US" sz="4400" b="1" dirty="0">
                <a:solidFill>
                  <a:srgbClr val="FFFF00"/>
                </a:solidFill>
                <a:latin typeface="Arial Black" panose="020B0A04020102020204" pitchFamily="34" charset="0"/>
                <a:cs typeface="Arial" panose="020B0604020202020204" pitchFamily="34" charset="0"/>
              </a:rPr>
              <a:t>STRATEGIC MANAGEMENT</a:t>
            </a:r>
          </a:p>
          <a:p>
            <a:pPr marL="36900" indent="0" algn="ctr">
              <a:buNone/>
            </a:pPr>
            <a:endParaRPr lang="en-US" sz="1200" b="1" dirty="0">
              <a:solidFill>
                <a:srgbClr val="FFFF00"/>
              </a:solidFill>
              <a:latin typeface="Arial Black" panose="020B0A040201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Facing intense pressure from users over privacy issues, Facebook CEO </a:t>
            </a:r>
            <a:r>
              <a:rPr lang="en-US" sz="2400" b="1" dirty="0">
                <a:solidFill>
                  <a:srgbClr val="FFFF00"/>
                </a:solidFill>
                <a:effectLst/>
                <a:latin typeface="Arial" panose="020B0604020202020204" pitchFamily="34" charset="0"/>
                <a:cs typeface="Arial" panose="020B0604020202020204" pitchFamily="34" charset="0"/>
              </a:rPr>
              <a:t>Mark Zuckerberg </a:t>
            </a:r>
            <a:r>
              <a:rPr lang="en-US" sz="2400" dirty="0">
                <a:solidFill>
                  <a:schemeClr val="tx1"/>
                </a:solidFill>
                <a:effectLst/>
                <a:latin typeface="Arial" panose="020B0604020202020204" pitchFamily="34" charset="0"/>
                <a:cs typeface="Arial" panose="020B0604020202020204" pitchFamily="34" charset="0"/>
              </a:rPr>
              <a:t>exposed a new set of controls to help people better understand what information they are sharing online. </a:t>
            </a:r>
          </a:p>
          <a:p>
            <a:pPr algn="just">
              <a:buFont typeface="Wingdings" panose="05000000000000000000" pitchFamily="2" charset="2"/>
              <a:buChar char="v"/>
            </a:pPr>
            <a:endParaRPr lang="en-US" sz="16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Charles Schwab</a:t>
            </a:r>
            <a:r>
              <a:rPr lang="en-US" sz="2400" dirty="0">
                <a:solidFill>
                  <a:schemeClr val="tx1"/>
                </a:solidFill>
                <a:effectLst/>
                <a:latin typeface="Arial" panose="020B0604020202020204" pitchFamily="34" charset="0"/>
                <a:cs typeface="Arial" panose="020B0604020202020204" pitchFamily="34" charset="0"/>
              </a:rPr>
              <a:t>, chairman and founder of his namesake financial services company, is worried about his customers, especially since his company’s success depends on his financial adviser’s ability to keep those customers “engaged” in equities markets. </a:t>
            </a: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539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28869" y="248478"/>
            <a:ext cx="10734261" cy="6361044"/>
          </a:xfrm>
        </p:spPr>
        <p:txBody>
          <a:bodyPr>
            <a:normAutofit/>
          </a:bodyPr>
          <a:lstStyle/>
          <a:p>
            <a:pPr marL="36900" indent="0" algn="just">
              <a:buNone/>
            </a:pPr>
            <a:endParaRPr lang="en-US" sz="1200" b="1" u="sng"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800" b="1" u="sng" dirty="0">
                <a:solidFill>
                  <a:srgbClr val="FFFF00"/>
                </a:solidFill>
                <a:effectLst/>
                <a:latin typeface="Arial Black" panose="020B0A04020102020204" pitchFamily="34" charset="0"/>
                <a:cs typeface="Arial" panose="020B0604020202020204" pitchFamily="34" charset="0"/>
              </a:rPr>
              <a:t>STRATEGY#1</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Matching strengths (</a:t>
            </a:r>
            <a:r>
              <a:rPr lang="en-US" sz="2400" dirty="0">
                <a:solidFill>
                  <a:srgbClr val="FFFF00"/>
                </a:solidFill>
                <a:effectLst/>
                <a:latin typeface="Arial" panose="020B0604020202020204" pitchFamily="34" charset="0"/>
                <a:cs typeface="Arial" panose="020B0604020202020204" pitchFamily="34" charset="0"/>
              </a:rPr>
              <a:t>availability of funds and product popularity</a:t>
            </a:r>
            <a:r>
              <a:rPr lang="en-US" sz="2400" dirty="0">
                <a:solidFill>
                  <a:schemeClr val="tx1"/>
                </a:solidFill>
                <a:effectLst/>
                <a:latin typeface="Arial" panose="020B0604020202020204" pitchFamily="34" charset="0"/>
                <a:cs typeface="Arial" panose="020B0604020202020204" pitchFamily="34" charset="0"/>
              </a:rPr>
              <a:t>) with opportunity (</a:t>
            </a:r>
            <a:r>
              <a:rPr lang="en-US" sz="2400" dirty="0">
                <a:solidFill>
                  <a:srgbClr val="FFFF00"/>
                </a:solidFill>
                <a:effectLst/>
                <a:latin typeface="Arial" panose="020B0604020202020204" pitchFamily="34" charset="0"/>
                <a:cs typeface="Arial" panose="020B0604020202020204" pitchFamily="34" charset="0"/>
              </a:rPr>
              <a:t>increasing market for instant foods including soups</a:t>
            </a:r>
            <a:r>
              <a:rPr lang="en-US" sz="2400" dirty="0">
                <a:solidFill>
                  <a:schemeClr val="tx1"/>
                </a:solidFill>
                <a:effectLst/>
                <a:latin typeface="Arial" panose="020B0604020202020204" pitchFamily="34" charset="0"/>
                <a:cs typeface="Arial" panose="020B0604020202020204" pitchFamily="34" charset="0"/>
              </a:rPr>
              <a:t>), the </a:t>
            </a:r>
            <a:r>
              <a:rPr lang="en-US" sz="2400" b="1" dirty="0">
                <a:solidFill>
                  <a:srgbClr val="FFFF00"/>
                </a:solidFill>
                <a:effectLst/>
                <a:latin typeface="Arial" panose="020B0604020202020204" pitchFamily="34" charset="0"/>
                <a:cs typeface="Arial" panose="020B0604020202020204" pitchFamily="34" charset="0"/>
              </a:rPr>
              <a:t>participants</a:t>
            </a:r>
            <a:r>
              <a:rPr lang="en-US" sz="2400" dirty="0">
                <a:solidFill>
                  <a:schemeClr val="tx1"/>
                </a:solidFill>
                <a:effectLst/>
                <a:latin typeface="Arial" panose="020B0604020202020204" pitchFamily="34" charset="0"/>
                <a:cs typeface="Arial" panose="020B0604020202020204" pitchFamily="34" charset="0"/>
              </a:rPr>
              <a:t> identify </a:t>
            </a:r>
            <a:r>
              <a:rPr lang="en-US" sz="2400" b="1" dirty="0">
                <a:solidFill>
                  <a:srgbClr val="FFC000"/>
                </a:solidFill>
                <a:effectLst/>
                <a:latin typeface="Arial" panose="020B0604020202020204" pitchFamily="34" charset="0"/>
                <a:cs typeface="Arial" panose="020B0604020202020204" pitchFamily="34" charset="0"/>
              </a:rPr>
              <a:t>opening more soups branches</a:t>
            </a:r>
            <a:r>
              <a:rPr lang="en-US" sz="2400" dirty="0">
                <a:solidFill>
                  <a:srgbClr val="FFC000"/>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as a strategy.</a:t>
            </a:r>
          </a:p>
          <a:p>
            <a:pPr algn="just"/>
            <a:endParaRPr lang="en-US" sz="22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0D6DD90-220A-499E-8471-1D3FEFBDA12A}"/>
              </a:ext>
            </a:extLst>
          </p:cNvPr>
          <p:cNvPicPr>
            <a:picLocks noChangeAspect="1"/>
          </p:cNvPicPr>
          <p:nvPr/>
        </p:nvPicPr>
        <p:blipFill>
          <a:blip r:embed="rId2"/>
          <a:stretch>
            <a:fillRect/>
          </a:stretch>
        </p:blipFill>
        <p:spPr>
          <a:xfrm>
            <a:off x="6433928" y="3140766"/>
            <a:ext cx="5148470" cy="3362739"/>
          </a:xfrm>
          <a:prstGeom prst="rect">
            <a:avLst/>
          </a:prstGeom>
        </p:spPr>
      </p:pic>
      <p:pic>
        <p:nvPicPr>
          <p:cNvPr id="5" name="Picture 4">
            <a:extLst>
              <a:ext uri="{FF2B5EF4-FFF2-40B4-BE49-F238E27FC236}">
                <a16:creationId xmlns:a16="http://schemas.microsoft.com/office/drawing/2014/main" id="{C018E60C-B63F-4AC5-AF1C-417E413E16E3}"/>
              </a:ext>
            </a:extLst>
          </p:cNvPr>
          <p:cNvPicPr>
            <a:picLocks noChangeAspect="1"/>
          </p:cNvPicPr>
          <p:nvPr/>
        </p:nvPicPr>
        <p:blipFill>
          <a:blip r:embed="rId3"/>
          <a:stretch>
            <a:fillRect/>
          </a:stretch>
        </p:blipFill>
        <p:spPr>
          <a:xfrm>
            <a:off x="609601" y="3140766"/>
            <a:ext cx="5380382" cy="3468756"/>
          </a:xfrm>
          <a:prstGeom prst="rect">
            <a:avLst/>
          </a:prstGeom>
        </p:spPr>
      </p:pic>
    </p:spTree>
    <p:extLst>
      <p:ext uri="{BB962C8B-B14F-4D97-AF65-F5344CB8AC3E}">
        <p14:creationId xmlns:p14="http://schemas.microsoft.com/office/powerpoint/2010/main" val="3999254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55982" y="248478"/>
            <a:ext cx="10880035" cy="6361044"/>
          </a:xfrm>
        </p:spPr>
        <p:txBody>
          <a:bodyPr>
            <a:normAutofit/>
          </a:bodyPr>
          <a:lstStyle/>
          <a:p>
            <a:pPr marL="36900" indent="0" algn="just">
              <a:buNone/>
            </a:pPr>
            <a:endParaRPr lang="en-US" sz="1200" b="1" u="sng"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800" b="1" u="sng" dirty="0">
                <a:solidFill>
                  <a:srgbClr val="FFFF00"/>
                </a:solidFill>
                <a:effectLst/>
                <a:latin typeface="Arial Black" panose="020B0A04020102020204" pitchFamily="34" charset="0"/>
                <a:cs typeface="Arial" panose="020B0604020202020204" pitchFamily="34" charset="0"/>
              </a:rPr>
              <a:t>STRATEGY#2</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Matching strength (</a:t>
            </a:r>
            <a:r>
              <a:rPr lang="en-US" sz="2400" dirty="0">
                <a:solidFill>
                  <a:srgbClr val="FFFF00"/>
                </a:solidFill>
                <a:effectLst/>
                <a:latin typeface="Arial" panose="020B0604020202020204" pitchFamily="34" charset="0"/>
                <a:cs typeface="Arial" panose="020B0604020202020204" pitchFamily="34" charset="0"/>
              </a:rPr>
              <a:t>safe ingredients of product</a:t>
            </a:r>
            <a:r>
              <a:rPr lang="en-US" sz="2400" dirty="0">
                <a:solidFill>
                  <a:schemeClr val="tx1"/>
                </a:solidFill>
                <a:effectLst/>
                <a:latin typeface="Arial" panose="020B0604020202020204" pitchFamily="34" charset="0"/>
                <a:cs typeface="Arial" panose="020B0604020202020204" pitchFamily="34" charset="0"/>
              </a:rPr>
              <a:t>) with threat (</a:t>
            </a:r>
            <a:r>
              <a:rPr lang="en-US" sz="2400" dirty="0">
                <a:solidFill>
                  <a:srgbClr val="FFFF00"/>
                </a:solidFill>
                <a:effectLst/>
                <a:latin typeface="Arial" panose="020B0604020202020204" pitchFamily="34" charset="0"/>
                <a:cs typeface="Arial" panose="020B0604020202020204" pitchFamily="34" charset="0"/>
              </a:rPr>
              <a:t>growing awareness about food safety</a:t>
            </a:r>
            <a:r>
              <a:rPr lang="en-US" sz="2400" dirty="0">
                <a:solidFill>
                  <a:schemeClr val="tx1"/>
                </a:solidFill>
                <a:effectLst/>
                <a:latin typeface="Arial" panose="020B0604020202020204" pitchFamily="34" charset="0"/>
                <a:cs typeface="Arial" panose="020B0604020202020204" pitchFamily="34" charset="0"/>
              </a:rPr>
              <a:t>), they </a:t>
            </a:r>
            <a:r>
              <a:rPr lang="en-US" sz="2400" b="1" dirty="0">
                <a:solidFill>
                  <a:srgbClr val="FFFF00"/>
                </a:solidFill>
                <a:effectLst/>
                <a:latin typeface="Arial" panose="020B0604020202020204" pitchFamily="34" charset="0"/>
                <a:cs typeface="Arial" panose="020B0604020202020204" pitchFamily="34" charset="0"/>
              </a:rPr>
              <a:t>decide</a:t>
            </a:r>
            <a:r>
              <a:rPr lang="en-US" sz="2400" dirty="0">
                <a:solidFill>
                  <a:schemeClr val="tx1"/>
                </a:solidFill>
                <a:effectLst/>
                <a:latin typeface="Arial" panose="020B0604020202020204" pitchFamily="34" charset="0"/>
                <a:cs typeface="Arial" panose="020B0604020202020204" pitchFamily="34" charset="0"/>
              </a:rPr>
              <a:t> upon a strategy of launching a high-profile </a:t>
            </a:r>
            <a:r>
              <a:rPr lang="en-US" sz="2400" b="1" dirty="0">
                <a:solidFill>
                  <a:srgbClr val="FFC000"/>
                </a:solidFill>
                <a:effectLst/>
                <a:latin typeface="Arial" panose="020B0604020202020204" pitchFamily="34" charset="0"/>
                <a:cs typeface="Arial" panose="020B0604020202020204" pitchFamily="34" charset="0"/>
              </a:rPr>
              <a:t>awareness campaign </a:t>
            </a:r>
            <a:r>
              <a:rPr lang="en-US" sz="2400" dirty="0">
                <a:solidFill>
                  <a:schemeClr val="tx1"/>
                </a:solidFill>
                <a:effectLst/>
                <a:latin typeface="Arial" panose="020B0604020202020204" pitchFamily="34" charset="0"/>
                <a:cs typeface="Arial" panose="020B0604020202020204" pitchFamily="34" charset="0"/>
              </a:rPr>
              <a:t>about the </a:t>
            </a:r>
            <a:r>
              <a:rPr lang="en-US" sz="2400" b="1" dirty="0">
                <a:solidFill>
                  <a:srgbClr val="FFFF00"/>
                </a:solidFill>
                <a:effectLst/>
                <a:latin typeface="Arial" panose="020B0604020202020204" pitchFamily="34" charset="0"/>
                <a:cs typeface="Arial" panose="020B0604020202020204" pitchFamily="34" charset="0"/>
              </a:rPr>
              <a:t>safe</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ingredients</a:t>
            </a:r>
            <a:r>
              <a:rPr lang="en-US" sz="2400" dirty="0">
                <a:solidFill>
                  <a:schemeClr val="tx1"/>
                </a:solidFill>
                <a:effectLst/>
                <a:latin typeface="Arial" panose="020B0604020202020204" pitchFamily="34" charset="0"/>
                <a:cs typeface="Arial" panose="020B0604020202020204" pitchFamily="34" charset="0"/>
              </a:rPr>
              <a:t> of ABC’s soups. (</a:t>
            </a:r>
            <a:r>
              <a:rPr lang="en-US" sz="2400" dirty="0">
                <a:solidFill>
                  <a:srgbClr val="FFFF00"/>
                </a:solidFill>
                <a:effectLst/>
                <a:latin typeface="Arial" panose="020B0604020202020204" pitchFamily="34" charset="0"/>
                <a:cs typeface="Arial" panose="020B0604020202020204" pitchFamily="34" charset="0"/>
              </a:rPr>
              <a:t>Protect its self from consumer awareness about harmful ingredients</a:t>
            </a:r>
            <a:r>
              <a:rPr lang="en-US" sz="2400" dirty="0">
                <a:solidFill>
                  <a:schemeClr val="tx1"/>
                </a:solidFill>
                <a:effectLst/>
                <a:latin typeface="Arial" panose="020B0604020202020204" pitchFamily="34" charset="0"/>
                <a:cs typeface="Arial" panose="020B0604020202020204" pitchFamily="34" charset="0"/>
              </a:rPr>
              <a:t>)</a:t>
            </a:r>
          </a:p>
          <a:p>
            <a:pPr algn="just"/>
            <a:endParaRPr lang="en-US" sz="220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1310AD7-41DE-477A-9916-98B4E97CA53E}"/>
              </a:ext>
            </a:extLst>
          </p:cNvPr>
          <p:cNvPicPr>
            <a:picLocks noChangeAspect="1"/>
          </p:cNvPicPr>
          <p:nvPr/>
        </p:nvPicPr>
        <p:blipFill>
          <a:blip r:embed="rId2"/>
          <a:stretch>
            <a:fillRect/>
          </a:stretch>
        </p:blipFill>
        <p:spPr>
          <a:xfrm>
            <a:off x="6486526" y="3429000"/>
            <a:ext cx="5387422" cy="3329610"/>
          </a:xfrm>
          <a:prstGeom prst="rect">
            <a:avLst/>
          </a:prstGeom>
        </p:spPr>
      </p:pic>
      <p:pic>
        <p:nvPicPr>
          <p:cNvPr id="5" name="Picture 4">
            <a:extLst>
              <a:ext uri="{FF2B5EF4-FFF2-40B4-BE49-F238E27FC236}">
                <a16:creationId xmlns:a16="http://schemas.microsoft.com/office/drawing/2014/main" id="{F5636A90-FE03-4E31-93B5-6C7C5A439FE1}"/>
              </a:ext>
            </a:extLst>
          </p:cNvPr>
          <p:cNvPicPr>
            <a:picLocks noChangeAspect="1"/>
          </p:cNvPicPr>
          <p:nvPr/>
        </p:nvPicPr>
        <p:blipFill>
          <a:blip r:embed="rId3"/>
          <a:stretch>
            <a:fillRect/>
          </a:stretch>
        </p:blipFill>
        <p:spPr>
          <a:xfrm>
            <a:off x="318053" y="3429000"/>
            <a:ext cx="5777948" cy="3329610"/>
          </a:xfrm>
          <a:prstGeom prst="rect">
            <a:avLst/>
          </a:prstGeom>
        </p:spPr>
      </p:pic>
    </p:spTree>
    <p:extLst>
      <p:ext uri="{BB962C8B-B14F-4D97-AF65-F5344CB8AC3E}">
        <p14:creationId xmlns:p14="http://schemas.microsoft.com/office/powerpoint/2010/main" val="2631459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06286" y="248478"/>
            <a:ext cx="10721009" cy="6361044"/>
          </a:xfrm>
        </p:spPr>
        <p:txBody>
          <a:bodyPr>
            <a:normAutofit/>
          </a:bodyPr>
          <a:lstStyle/>
          <a:p>
            <a:pPr marL="36900" indent="0" algn="just">
              <a:buNone/>
            </a:pPr>
            <a:endParaRPr lang="en-US" sz="1200" b="1" u="sng"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800" b="1" u="sng" dirty="0">
                <a:solidFill>
                  <a:srgbClr val="FFFF00"/>
                </a:solidFill>
                <a:effectLst/>
                <a:latin typeface="Arial Black" panose="020B0A04020102020204" pitchFamily="34" charset="0"/>
                <a:cs typeface="Arial" panose="020B0604020202020204" pitchFamily="34" charset="0"/>
              </a:rPr>
              <a:t>STRATEGY#3</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Placing weakness (</a:t>
            </a:r>
            <a:r>
              <a:rPr lang="en-US" sz="2400" dirty="0">
                <a:solidFill>
                  <a:srgbClr val="FFFF00"/>
                </a:solidFill>
                <a:effectLst/>
                <a:latin typeface="Arial" panose="020B0604020202020204" pitchFamily="34" charset="0"/>
                <a:cs typeface="Arial" panose="020B0604020202020204" pitchFamily="34" charset="0"/>
              </a:rPr>
              <a:t>inadequate packaging</a:t>
            </a:r>
            <a:r>
              <a:rPr lang="en-US" sz="2400" dirty="0">
                <a:solidFill>
                  <a:schemeClr val="tx1"/>
                </a:solidFill>
                <a:effectLst/>
                <a:latin typeface="Arial" panose="020B0604020202020204" pitchFamily="34" charset="0"/>
                <a:cs typeface="Arial" panose="020B0604020202020204" pitchFamily="34" charset="0"/>
              </a:rPr>
              <a:t>) and opportunity (</a:t>
            </a:r>
            <a:r>
              <a:rPr lang="en-US" sz="2400" dirty="0">
                <a:solidFill>
                  <a:srgbClr val="FFFF00"/>
                </a:solidFill>
                <a:effectLst/>
                <a:latin typeface="Arial" panose="020B0604020202020204" pitchFamily="34" charset="0"/>
                <a:cs typeface="Arial" panose="020B0604020202020204" pitchFamily="34" charset="0"/>
              </a:rPr>
              <a:t>growing market</a:t>
            </a:r>
            <a:r>
              <a:rPr lang="en-US" sz="2400" dirty="0">
                <a:solidFill>
                  <a:schemeClr val="tx1"/>
                </a:solidFill>
                <a:effectLst/>
                <a:latin typeface="Arial" panose="020B0604020202020204" pitchFamily="34" charset="0"/>
                <a:cs typeface="Arial" panose="020B0604020202020204" pitchFamily="34" charset="0"/>
              </a:rPr>
              <a:t>) side by side, the management </a:t>
            </a:r>
            <a:r>
              <a:rPr lang="en-US" sz="2400" b="1" dirty="0">
                <a:solidFill>
                  <a:srgbClr val="FFFF00"/>
                </a:solidFill>
                <a:effectLst/>
                <a:latin typeface="Arial" panose="020B0604020202020204" pitchFamily="34" charset="0"/>
                <a:cs typeface="Arial" panose="020B0604020202020204" pitchFamily="34" charset="0"/>
              </a:rPr>
              <a:t>see</a:t>
            </a:r>
            <a:r>
              <a:rPr lang="en-US" sz="2400" dirty="0">
                <a:solidFill>
                  <a:schemeClr val="tx1"/>
                </a:solidFill>
                <a:effectLst/>
                <a:latin typeface="Arial" panose="020B0604020202020204" pitchFamily="34" charset="0"/>
                <a:cs typeface="Arial" panose="020B0604020202020204" pitchFamily="34" charset="0"/>
              </a:rPr>
              <a:t> that it would be a </a:t>
            </a:r>
            <a:r>
              <a:rPr lang="en-US" sz="2400" b="1" dirty="0">
                <a:solidFill>
                  <a:srgbClr val="FFFF00"/>
                </a:solidFill>
                <a:effectLst/>
                <a:latin typeface="Arial" panose="020B0604020202020204" pitchFamily="34" charset="0"/>
                <a:cs typeface="Arial" panose="020B0604020202020204" pitchFamily="34" charset="0"/>
              </a:rPr>
              <a:t>good idea </a:t>
            </a:r>
            <a:r>
              <a:rPr lang="en-US" sz="2400" dirty="0">
                <a:solidFill>
                  <a:schemeClr val="tx1"/>
                </a:solidFill>
                <a:effectLst/>
                <a:latin typeface="Arial" panose="020B0604020202020204" pitchFamily="34" charset="0"/>
                <a:cs typeface="Arial" panose="020B0604020202020204" pitchFamily="34" charset="0"/>
              </a:rPr>
              <a:t>to sell the soup mix in a </a:t>
            </a:r>
            <a:r>
              <a:rPr lang="en-US" sz="2400" b="1" dirty="0">
                <a:solidFill>
                  <a:srgbClr val="FFC000"/>
                </a:solidFill>
                <a:effectLst/>
                <a:latin typeface="Arial" panose="020B0604020202020204" pitchFamily="34" charset="0"/>
                <a:cs typeface="Arial" panose="020B0604020202020204" pitchFamily="34" charset="0"/>
              </a:rPr>
              <a:t>microwaveable container</a:t>
            </a:r>
            <a:r>
              <a:rPr lang="en-US" sz="2400" dirty="0">
                <a:solidFill>
                  <a:srgbClr val="FFC000"/>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in which the consumer </a:t>
            </a:r>
            <a:r>
              <a:rPr lang="en-US" sz="2400" b="1" dirty="0">
                <a:solidFill>
                  <a:srgbClr val="FFFF00"/>
                </a:solidFill>
                <a:effectLst/>
                <a:latin typeface="Arial" panose="020B0604020202020204" pitchFamily="34" charset="0"/>
                <a:cs typeface="Arial" panose="020B0604020202020204" pitchFamily="34" charset="0"/>
              </a:rPr>
              <a:t>can</a:t>
            </a:r>
            <a:r>
              <a:rPr lang="en-US" sz="2400" dirty="0">
                <a:solidFill>
                  <a:schemeClr val="tx1"/>
                </a:solidFill>
                <a:effectLst/>
                <a:latin typeface="Arial" panose="020B0604020202020204" pitchFamily="34" charset="0"/>
                <a:cs typeface="Arial" panose="020B0604020202020204" pitchFamily="34" charset="0"/>
              </a:rPr>
              <a:t> cook soup </a:t>
            </a:r>
            <a:r>
              <a:rPr lang="en-US" sz="2400" b="1" dirty="0">
                <a:solidFill>
                  <a:srgbClr val="FFFF00"/>
                </a:solidFill>
                <a:effectLst/>
                <a:latin typeface="Arial" panose="020B0604020202020204" pitchFamily="34" charset="0"/>
                <a:cs typeface="Arial" panose="020B0604020202020204" pitchFamily="34" charset="0"/>
              </a:rPr>
              <a:t>directly</a:t>
            </a:r>
            <a:r>
              <a:rPr lang="en-US" sz="2400" dirty="0">
                <a:solidFill>
                  <a:schemeClr val="tx1"/>
                </a:solidFill>
                <a:effectLst/>
                <a:latin typeface="Arial" panose="020B0604020202020204" pitchFamily="34" charset="0"/>
                <a:cs typeface="Arial" panose="020B0604020202020204" pitchFamily="34" charset="0"/>
              </a:rPr>
              <a:t>.</a:t>
            </a:r>
          </a:p>
          <a:p>
            <a:pPr algn="just"/>
            <a:endParaRPr lang="en-US" sz="24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a:p>
            <a:pPr algn="just"/>
            <a:endParaRPr lang="en-US" sz="220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2363123-2577-4C0B-8AFB-D09160134028}"/>
              </a:ext>
            </a:extLst>
          </p:cNvPr>
          <p:cNvPicPr>
            <a:picLocks noChangeAspect="1"/>
          </p:cNvPicPr>
          <p:nvPr/>
        </p:nvPicPr>
        <p:blipFill>
          <a:blip r:embed="rId2"/>
          <a:stretch>
            <a:fillRect/>
          </a:stretch>
        </p:blipFill>
        <p:spPr>
          <a:xfrm>
            <a:off x="6255025" y="3319870"/>
            <a:ext cx="5618923" cy="3306215"/>
          </a:xfrm>
          <a:prstGeom prst="rect">
            <a:avLst/>
          </a:prstGeom>
        </p:spPr>
      </p:pic>
      <p:pic>
        <p:nvPicPr>
          <p:cNvPr id="5" name="Picture 4">
            <a:extLst>
              <a:ext uri="{FF2B5EF4-FFF2-40B4-BE49-F238E27FC236}">
                <a16:creationId xmlns:a16="http://schemas.microsoft.com/office/drawing/2014/main" id="{ADD57A24-4F46-4BBF-8A51-433501FFE54B}"/>
              </a:ext>
            </a:extLst>
          </p:cNvPr>
          <p:cNvPicPr>
            <a:picLocks noChangeAspect="1"/>
          </p:cNvPicPr>
          <p:nvPr/>
        </p:nvPicPr>
        <p:blipFill>
          <a:blip r:embed="rId3"/>
          <a:stretch>
            <a:fillRect/>
          </a:stretch>
        </p:blipFill>
        <p:spPr>
          <a:xfrm>
            <a:off x="318052" y="3319871"/>
            <a:ext cx="5648739" cy="3306215"/>
          </a:xfrm>
          <a:prstGeom prst="rect">
            <a:avLst/>
          </a:prstGeom>
        </p:spPr>
      </p:pic>
    </p:spTree>
    <p:extLst>
      <p:ext uri="{BB962C8B-B14F-4D97-AF65-F5344CB8AC3E}">
        <p14:creationId xmlns:p14="http://schemas.microsoft.com/office/powerpoint/2010/main" val="2896603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318052" y="397566"/>
            <a:ext cx="11661913" cy="6361044"/>
          </a:xfrm>
        </p:spPr>
        <p:txBody>
          <a:bodyPr>
            <a:normAutofit/>
          </a:bodyPr>
          <a:lstStyle/>
          <a:p>
            <a:pPr marL="36900" indent="0" algn="just">
              <a:buNone/>
            </a:pPr>
            <a:endParaRPr lang="en-US" sz="1200" b="1" u="sng"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2800" b="1" u="sng" dirty="0">
                <a:solidFill>
                  <a:srgbClr val="FFFF00"/>
                </a:solidFill>
                <a:effectLst/>
                <a:latin typeface="Arial Black" panose="020B0A04020102020204" pitchFamily="34" charset="0"/>
                <a:cs typeface="Arial" panose="020B0604020202020204" pitchFamily="34" charset="0"/>
              </a:rPr>
              <a:t>STRATEGY#4</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Comparing weakness (</a:t>
            </a:r>
            <a:r>
              <a:rPr lang="en-US" sz="2400" dirty="0">
                <a:solidFill>
                  <a:srgbClr val="FFFF00"/>
                </a:solidFill>
                <a:effectLst/>
                <a:latin typeface="Arial" panose="020B0604020202020204" pitchFamily="34" charset="0"/>
                <a:cs typeface="Arial" panose="020B0604020202020204" pitchFamily="34" charset="0"/>
              </a:rPr>
              <a:t>poor performance by some units</a:t>
            </a:r>
            <a:r>
              <a:rPr lang="en-US" sz="2400" dirty="0">
                <a:solidFill>
                  <a:schemeClr val="tx1"/>
                </a:solidFill>
                <a:effectLst/>
                <a:latin typeface="Arial" panose="020B0604020202020204" pitchFamily="34" charset="0"/>
                <a:cs typeface="Arial" panose="020B0604020202020204" pitchFamily="34" charset="0"/>
              </a:rPr>
              <a:t>) and threat (</a:t>
            </a:r>
            <a:r>
              <a:rPr lang="en-US" sz="2400" dirty="0">
                <a:solidFill>
                  <a:srgbClr val="FFFF00"/>
                </a:solidFill>
                <a:effectLst/>
                <a:latin typeface="Arial" panose="020B0604020202020204" pitchFamily="34" charset="0"/>
                <a:cs typeface="Arial" panose="020B0604020202020204" pitchFamily="34" charset="0"/>
              </a:rPr>
              <a:t>impact of loss-making units eating up profits</a:t>
            </a:r>
            <a:r>
              <a:rPr lang="en-US" sz="2400" dirty="0">
                <a:solidFill>
                  <a:schemeClr val="tx1"/>
                </a:solidFill>
                <a:effectLst/>
                <a:latin typeface="Arial" panose="020B0604020202020204" pitchFamily="34" charset="0"/>
                <a:cs typeface="Arial" panose="020B0604020202020204" pitchFamily="34" charset="0"/>
              </a:rPr>
              <a:t>), they feel some of the </a:t>
            </a:r>
            <a:r>
              <a:rPr lang="en-US" sz="2400" b="1" dirty="0">
                <a:solidFill>
                  <a:srgbClr val="FFC000"/>
                </a:solidFill>
                <a:effectLst/>
                <a:latin typeface="Arial" panose="020B0604020202020204" pitchFamily="34" charset="0"/>
                <a:cs typeface="Arial" panose="020B0604020202020204" pitchFamily="34" charset="0"/>
              </a:rPr>
              <a:t>loss-making units </a:t>
            </a:r>
            <a:r>
              <a:rPr lang="en-US" sz="2400" dirty="0">
                <a:solidFill>
                  <a:schemeClr val="tx1"/>
                </a:solidFill>
                <a:effectLst/>
                <a:latin typeface="Arial" panose="020B0604020202020204" pitchFamily="34" charset="0"/>
                <a:cs typeface="Arial" panose="020B0604020202020204" pitchFamily="34" charset="0"/>
              </a:rPr>
              <a:t>in some regions would have to be </a:t>
            </a:r>
            <a:r>
              <a:rPr lang="en-US" sz="2400" b="1" dirty="0">
                <a:solidFill>
                  <a:srgbClr val="FFC000"/>
                </a:solidFill>
                <a:effectLst/>
                <a:latin typeface="Arial" panose="020B0604020202020204" pitchFamily="34" charset="0"/>
                <a:cs typeface="Arial" panose="020B0604020202020204" pitchFamily="34" charset="0"/>
              </a:rPr>
              <a:t>closed down</a:t>
            </a:r>
            <a:r>
              <a:rPr lang="en-US" sz="2400" dirty="0">
                <a:solidFill>
                  <a:schemeClr val="tx1"/>
                </a:solidFill>
                <a:effectLst/>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8E66C581-BD1C-4B16-BBED-883407EDF987}"/>
              </a:ext>
            </a:extLst>
          </p:cNvPr>
          <p:cNvPicPr>
            <a:picLocks noChangeAspect="1"/>
          </p:cNvPicPr>
          <p:nvPr/>
        </p:nvPicPr>
        <p:blipFill>
          <a:blip r:embed="rId2"/>
          <a:stretch>
            <a:fillRect/>
          </a:stretch>
        </p:blipFill>
        <p:spPr>
          <a:xfrm>
            <a:off x="318051" y="2998305"/>
            <a:ext cx="5935319" cy="3641035"/>
          </a:xfrm>
          <a:prstGeom prst="rect">
            <a:avLst/>
          </a:prstGeom>
        </p:spPr>
      </p:pic>
      <p:pic>
        <p:nvPicPr>
          <p:cNvPr id="8" name="Picture 7">
            <a:extLst>
              <a:ext uri="{FF2B5EF4-FFF2-40B4-BE49-F238E27FC236}">
                <a16:creationId xmlns:a16="http://schemas.microsoft.com/office/drawing/2014/main" id="{03A4CFEF-FAF2-4E14-A348-439482395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948" y="3122752"/>
            <a:ext cx="1895060" cy="1038431"/>
          </a:xfrm>
          <a:prstGeom prst="rect">
            <a:avLst/>
          </a:prstGeom>
        </p:spPr>
      </p:pic>
      <p:pic>
        <p:nvPicPr>
          <p:cNvPr id="9" name="Picture 8">
            <a:extLst>
              <a:ext uri="{FF2B5EF4-FFF2-40B4-BE49-F238E27FC236}">
                <a16:creationId xmlns:a16="http://schemas.microsoft.com/office/drawing/2014/main" id="{6364BD20-40FB-44A5-91CD-50200181C637}"/>
              </a:ext>
            </a:extLst>
          </p:cNvPr>
          <p:cNvPicPr>
            <a:picLocks noChangeAspect="1"/>
          </p:cNvPicPr>
          <p:nvPr/>
        </p:nvPicPr>
        <p:blipFill>
          <a:blip r:embed="rId4"/>
          <a:stretch>
            <a:fillRect/>
          </a:stretch>
        </p:blipFill>
        <p:spPr>
          <a:xfrm>
            <a:off x="6520071" y="2998306"/>
            <a:ext cx="5353878" cy="3641034"/>
          </a:xfrm>
          <a:prstGeom prst="rect">
            <a:avLst/>
          </a:prstGeom>
        </p:spPr>
      </p:pic>
    </p:spTree>
    <p:extLst>
      <p:ext uri="{BB962C8B-B14F-4D97-AF65-F5344CB8AC3E}">
        <p14:creationId xmlns:p14="http://schemas.microsoft.com/office/powerpoint/2010/main" val="1567009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4A87FC-345E-47B4-921C-A07335BF2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0956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278296" y="593035"/>
            <a:ext cx="10999305" cy="5671930"/>
          </a:xfrm>
        </p:spPr>
        <p:txBody>
          <a:bodyPr>
            <a:normAutofit/>
          </a:bodyPr>
          <a:lstStyle/>
          <a:p>
            <a:pPr marL="414000" lvl="1" indent="0" algn="just">
              <a:buNone/>
            </a:pPr>
            <a:endParaRPr lang="en-US" sz="1200" dirty="0">
              <a:solidFill>
                <a:srgbClr val="FFFF00"/>
              </a:solidFill>
              <a:effectLst/>
              <a:latin typeface="Arial Black" panose="020B0A04020102020204" pitchFamily="34" charset="0"/>
              <a:cs typeface="Arial" panose="020B0604020202020204" pitchFamily="34" charset="0"/>
            </a:endParaRPr>
          </a:p>
          <a:p>
            <a:pPr marL="414000" lvl="1" indent="0" algn="ctr">
              <a:buNone/>
            </a:pPr>
            <a:r>
              <a:rPr lang="en-US" sz="2800" dirty="0">
                <a:solidFill>
                  <a:srgbClr val="FFFF00"/>
                </a:solidFill>
                <a:effectLst/>
                <a:latin typeface="Arial Black" panose="020B0A04020102020204" pitchFamily="34" charset="0"/>
                <a:cs typeface="Arial" panose="020B0604020202020204" pitchFamily="34" charset="0"/>
              </a:rPr>
              <a:t>WHEN TO USE SWOT ANALYSIS</a:t>
            </a:r>
          </a:p>
          <a:p>
            <a:pPr marL="414000" lvl="1" indent="0" algn="ctr">
              <a:buNone/>
            </a:pPr>
            <a:endParaRPr lang="en-US" sz="300" dirty="0">
              <a:solidFill>
                <a:srgbClr val="FFFF00"/>
              </a:solidFill>
              <a:effectLst/>
              <a:latin typeface="Arial Black" panose="020B0A04020102020204" pitchFamily="34" charset="0"/>
              <a:cs typeface="Arial" panose="020B0604020202020204" pitchFamily="34" charset="0"/>
            </a:endParaRPr>
          </a:p>
          <a:p>
            <a:pPr marL="414000" lvl="1" indent="0" algn="just">
              <a:buNone/>
            </a:pPr>
            <a:r>
              <a:rPr lang="en-US" sz="2400" dirty="0">
                <a:solidFill>
                  <a:schemeClr val="tx1"/>
                </a:solidFill>
                <a:effectLst/>
                <a:latin typeface="Arial" panose="020B0604020202020204" pitchFamily="34" charset="0"/>
                <a:cs typeface="Arial" panose="020B0604020202020204" pitchFamily="34" charset="0"/>
              </a:rPr>
              <a:t>A SWOT analysis can be </a:t>
            </a:r>
            <a:r>
              <a:rPr lang="en-US" sz="2400" b="1" dirty="0">
                <a:solidFill>
                  <a:srgbClr val="FFFF00"/>
                </a:solidFill>
                <a:effectLst/>
                <a:latin typeface="Arial" panose="020B0604020202020204" pitchFamily="34" charset="0"/>
                <a:cs typeface="Arial" panose="020B0604020202020204" pitchFamily="34" charset="0"/>
              </a:rPr>
              <a:t>used</a:t>
            </a:r>
            <a:r>
              <a:rPr lang="en-US" sz="2400" dirty="0">
                <a:solidFill>
                  <a:schemeClr val="tx1"/>
                </a:solidFill>
                <a:effectLst/>
                <a:latin typeface="Arial" panose="020B0604020202020204" pitchFamily="34" charset="0"/>
                <a:cs typeface="Arial" panose="020B0604020202020204" pitchFamily="34" charset="0"/>
              </a:rPr>
              <a:t> at </a:t>
            </a:r>
            <a:r>
              <a:rPr lang="en-US" sz="2400" b="1" dirty="0">
                <a:solidFill>
                  <a:srgbClr val="FFFF00"/>
                </a:solidFill>
                <a:effectLst/>
                <a:latin typeface="Arial" panose="020B0604020202020204" pitchFamily="34" charset="0"/>
                <a:cs typeface="Arial" panose="020B0604020202020204" pitchFamily="34" charset="0"/>
              </a:rPr>
              <a:t>any stage </a:t>
            </a:r>
            <a:r>
              <a:rPr lang="en-US" sz="2400" dirty="0">
                <a:solidFill>
                  <a:schemeClr val="tx1"/>
                </a:solidFill>
                <a:effectLst/>
                <a:latin typeface="Arial" panose="020B0604020202020204" pitchFamily="34" charset="0"/>
                <a:cs typeface="Arial" panose="020B0604020202020204" pitchFamily="34" charset="0"/>
              </a:rPr>
              <a:t>in the life of a company --- Usually, It can be </a:t>
            </a:r>
            <a:r>
              <a:rPr lang="en-US" sz="2400" b="1" dirty="0">
                <a:solidFill>
                  <a:srgbClr val="FFFF00"/>
                </a:solidFill>
                <a:effectLst/>
                <a:latin typeface="Arial" panose="020B0604020202020204" pitchFamily="34" charset="0"/>
                <a:cs typeface="Arial" panose="020B0604020202020204" pitchFamily="34" charset="0"/>
              </a:rPr>
              <a:t>used</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at the start </a:t>
            </a:r>
            <a:r>
              <a:rPr lang="en-US" sz="2400" dirty="0">
                <a:solidFill>
                  <a:schemeClr val="tx1"/>
                </a:solidFill>
                <a:effectLst/>
                <a:latin typeface="Arial" panose="020B0604020202020204" pitchFamily="34" charset="0"/>
                <a:cs typeface="Arial" panose="020B0604020202020204" pitchFamily="34" charset="0"/>
              </a:rPr>
              <a:t>when it is being launched --- or --- </a:t>
            </a:r>
            <a:r>
              <a:rPr lang="en-US" sz="2400" b="1" dirty="0">
                <a:solidFill>
                  <a:srgbClr val="FFFF00"/>
                </a:solidFill>
                <a:effectLst/>
                <a:latin typeface="Arial" panose="020B0604020202020204" pitchFamily="34" charset="0"/>
                <a:cs typeface="Arial" panose="020B0604020202020204" pitchFamily="34" charset="0"/>
              </a:rPr>
              <a:t>Later</a:t>
            </a:r>
            <a:r>
              <a:rPr lang="en-US" sz="2400" dirty="0">
                <a:solidFill>
                  <a:schemeClr val="tx1"/>
                </a:solidFill>
                <a:effectLst/>
                <a:latin typeface="Arial" panose="020B0604020202020204" pitchFamily="34" charset="0"/>
                <a:cs typeface="Arial" panose="020B0604020202020204" pitchFamily="34" charset="0"/>
              </a:rPr>
              <a:t> when it is </a:t>
            </a:r>
            <a:r>
              <a:rPr lang="en-US" sz="2400" b="1" dirty="0">
                <a:solidFill>
                  <a:srgbClr val="FFFF00"/>
                </a:solidFill>
                <a:effectLst/>
                <a:latin typeface="Arial" panose="020B0604020202020204" pitchFamily="34" charset="0"/>
                <a:cs typeface="Arial" panose="020B0604020202020204" pitchFamily="34" charset="0"/>
              </a:rPr>
              <a:t>implementing</a:t>
            </a:r>
            <a:r>
              <a:rPr lang="en-US" sz="2400" dirty="0">
                <a:solidFill>
                  <a:schemeClr val="tx1"/>
                </a:solidFill>
                <a:effectLst/>
                <a:latin typeface="Arial" panose="020B0604020202020204" pitchFamily="34" charset="0"/>
                <a:cs typeface="Arial" panose="020B0604020202020204" pitchFamily="34" charset="0"/>
              </a:rPr>
              <a:t> a new plan or reviewing plans mid-course --- Of course, the analysis can also </a:t>
            </a:r>
            <a:r>
              <a:rPr lang="en-US" sz="2400" b="1" dirty="0">
                <a:solidFill>
                  <a:srgbClr val="FFFF00"/>
                </a:solidFill>
                <a:effectLst/>
                <a:latin typeface="Arial" panose="020B0604020202020204" pitchFamily="34" charset="0"/>
                <a:cs typeface="Arial" panose="020B0604020202020204" pitchFamily="34" charset="0"/>
              </a:rPr>
              <a:t>help</a:t>
            </a:r>
            <a:r>
              <a:rPr lang="en-US" sz="2400" dirty="0">
                <a:solidFill>
                  <a:schemeClr val="tx1"/>
                </a:solidFill>
                <a:effectLst/>
                <a:latin typeface="Arial" panose="020B0604020202020204" pitchFamily="34" charset="0"/>
                <a:cs typeface="Arial" panose="020B0604020202020204" pitchFamily="34" charset="0"/>
              </a:rPr>
              <a:t> find </a:t>
            </a:r>
            <a:r>
              <a:rPr lang="en-US" sz="2400" b="1" dirty="0">
                <a:solidFill>
                  <a:srgbClr val="FFFF00"/>
                </a:solidFill>
                <a:effectLst/>
                <a:latin typeface="Arial" panose="020B0604020202020204" pitchFamily="34" charset="0"/>
                <a:cs typeface="Arial" panose="020B0604020202020204" pitchFamily="34" charset="0"/>
              </a:rPr>
              <a:t>solutions</a:t>
            </a:r>
            <a:r>
              <a:rPr lang="en-US" sz="2400" dirty="0">
                <a:solidFill>
                  <a:schemeClr val="tx1"/>
                </a:solidFill>
                <a:effectLst/>
                <a:latin typeface="Arial" panose="020B0604020202020204" pitchFamily="34" charset="0"/>
                <a:cs typeface="Arial" panose="020B0604020202020204" pitchFamily="34" charset="0"/>
              </a:rPr>
              <a:t> to crises at any time.</a:t>
            </a:r>
          </a:p>
          <a:p>
            <a:pPr marL="414000" lvl="1" indent="0" algn="ctr">
              <a:buNone/>
            </a:pPr>
            <a:endParaRPr lang="en-US" sz="2400" dirty="0">
              <a:solidFill>
                <a:srgbClr val="FFFF00"/>
              </a:solidFill>
              <a:effectLst/>
              <a:latin typeface="Arial Black" panose="020B0A04020102020204" pitchFamily="34" charset="0"/>
              <a:cs typeface="Arial" panose="020B0604020202020204" pitchFamily="34" charset="0"/>
            </a:endParaRPr>
          </a:p>
          <a:p>
            <a:pPr marL="414000" lvl="1" indent="0" algn="ctr">
              <a:buNone/>
            </a:pPr>
            <a:r>
              <a:rPr lang="en-US" sz="2800" dirty="0">
                <a:solidFill>
                  <a:srgbClr val="FFFF00"/>
                </a:solidFill>
                <a:effectLst/>
                <a:latin typeface="Arial Black" panose="020B0A04020102020204" pitchFamily="34" charset="0"/>
                <a:cs typeface="Arial" panose="020B0604020202020204" pitchFamily="34" charset="0"/>
              </a:rPr>
              <a:t>TIPS FOR SWOT ANALYSIS</a:t>
            </a:r>
          </a:p>
          <a:p>
            <a:pPr marL="414000" lvl="1" indent="0" algn="ctr">
              <a:buNone/>
            </a:pPr>
            <a:endParaRPr lang="en-US" sz="300" dirty="0">
              <a:solidFill>
                <a:srgbClr val="FFFF00"/>
              </a:solidFill>
              <a:effectLst/>
              <a:latin typeface="Arial Black" panose="020B0A040201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Managers and project leaders are “</a:t>
            </a:r>
            <a:r>
              <a:rPr lang="en-US" sz="2400" b="1" dirty="0">
                <a:solidFill>
                  <a:srgbClr val="FFFF00"/>
                </a:solidFill>
                <a:effectLst/>
                <a:latin typeface="Arial" panose="020B0604020202020204" pitchFamily="34" charset="0"/>
                <a:cs typeface="Arial" panose="020B0604020202020204" pitchFamily="34" charset="0"/>
              </a:rPr>
              <a:t>natural</a:t>
            </a:r>
            <a:r>
              <a:rPr lang="en-US" sz="2400" dirty="0">
                <a:solidFill>
                  <a:schemeClr val="tx1"/>
                </a:solidFill>
                <a:effectLst/>
                <a:latin typeface="Arial" panose="020B0604020202020204" pitchFamily="34" charset="0"/>
                <a:cs typeface="Arial" panose="020B0604020202020204" pitchFamily="34" charset="0"/>
              </a:rPr>
              <a:t>” participants at a SWOT meeting. However, a </a:t>
            </a:r>
            <a:r>
              <a:rPr lang="en-US" sz="2400" b="1" dirty="0">
                <a:solidFill>
                  <a:srgbClr val="FFFF00"/>
                </a:solidFill>
                <a:effectLst/>
                <a:latin typeface="Arial" panose="020B0604020202020204" pitchFamily="34" charset="0"/>
                <a:cs typeface="Arial" panose="020B0604020202020204" pitchFamily="34" charset="0"/>
              </a:rPr>
              <a:t>dealer</a:t>
            </a:r>
            <a:r>
              <a:rPr lang="en-US" sz="2400" dirty="0">
                <a:solidFill>
                  <a:schemeClr val="tx1"/>
                </a:solidFill>
                <a:effectLst/>
                <a:latin typeface="Arial" panose="020B0604020202020204" pitchFamily="34" charset="0"/>
                <a:cs typeface="Arial" panose="020B0604020202020204" pitchFamily="34" charset="0"/>
              </a:rPr>
              <a:t> or even a </a:t>
            </a:r>
            <a:r>
              <a:rPr lang="en-US" sz="2400" b="1" dirty="0">
                <a:solidFill>
                  <a:srgbClr val="FFFF00"/>
                </a:solidFill>
                <a:effectLst/>
                <a:latin typeface="Arial" panose="020B0604020202020204" pitchFamily="34" charset="0"/>
                <a:cs typeface="Arial" panose="020B0604020202020204" pitchFamily="34" charset="0"/>
              </a:rPr>
              <a:t>consumer</a:t>
            </a:r>
            <a:r>
              <a:rPr lang="en-US" sz="2400" dirty="0">
                <a:solidFill>
                  <a:schemeClr val="tx1"/>
                </a:solidFill>
                <a:effectLst/>
                <a:latin typeface="Arial" panose="020B0604020202020204" pitchFamily="34" charset="0"/>
                <a:cs typeface="Arial" panose="020B0604020202020204" pitchFamily="34" charset="0"/>
              </a:rPr>
              <a:t> volunteer can </a:t>
            </a:r>
            <a:r>
              <a:rPr lang="en-US" sz="2400" b="1" dirty="0">
                <a:solidFill>
                  <a:srgbClr val="FFFF00"/>
                </a:solidFill>
                <a:effectLst/>
                <a:latin typeface="Arial" panose="020B0604020202020204" pitchFamily="34" charset="0"/>
                <a:cs typeface="Arial" panose="020B0604020202020204" pitchFamily="34" charset="0"/>
              </a:rPr>
              <a:t>offer</a:t>
            </a:r>
            <a:r>
              <a:rPr lang="en-US" sz="2400" dirty="0">
                <a:solidFill>
                  <a:schemeClr val="tx1"/>
                </a:solidFill>
                <a:effectLst/>
                <a:latin typeface="Arial" panose="020B0604020202020204" pitchFamily="34" charset="0"/>
                <a:cs typeface="Arial" panose="020B0604020202020204" pitchFamily="34" charset="0"/>
              </a:rPr>
              <a:t> usable perspectives.</a:t>
            </a: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59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172279" y="511865"/>
            <a:ext cx="11118574" cy="5834270"/>
          </a:xfrm>
        </p:spPr>
        <p:txBody>
          <a:bodyPr>
            <a:normAutofit/>
          </a:bodyPr>
          <a:lstStyle/>
          <a:p>
            <a:pPr marL="414000" lvl="1" indent="0" algn="just">
              <a:buNone/>
            </a:pPr>
            <a:endParaRPr lang="en-US" sz="2400" dirty="0">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endParaRPr lang="en-US" sz="1400" dirty="0">
              <a:solidFill>
                <a:schemeClr val="tx1"/>
              </a:solidFill>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A SWOT meeting is best </a:t>
            </a:r>
            <a:r>
              <a:rPr lang="en-US" sz="2400" b="1" dirty="0">
                <a:solidFill>
                  <a:srgbClr val="FFFF00"/>
                </a:solidFill>
                <a:effectLst/>
                <a:latin typeface="Arial" panose="020B0604020202020204" pitchFamily="34" charset="0"/>
                <a:cs typeface="Arial" panose="020B0604020202020204" pitchFamily="34" charset="0"/>
              </a:rPr>
              <a:t>held</a:t>
            </a:r>
            <a:r>
              <a:rPr lang="en-US" sz="2400" dirty="0">
                <a:solidFill>
                  <a:schemeClr val="tx1"/>
                </a:solidFill>
                <a:effectLst/>
                <a:latin typeface="Arial" panose="020B0604020202020204" pitchFamily="34" charset="0"/>
                <a:cs typeface="Arial" panose="020B0604020202020204" pitchFamily="34" charset="0"/>
              </a:rPr>
              <a:t> in a relaxed atmosphere, where participants can </a:t>
            </a:r>
            <a:r>
              <a:rPr lang="en-US" sz="2400" b="1" dirty="0">
                <a:solidFill>
                  <a:srgbClr val="FFFF00"/>
                </a:solidFill>
                <a:effectLst/>
                <a:latin typeface="Arial" panose="020B0604020202020204" pitchFamily="34" charset="0"/>
                <a:cs typeface="Arial" panose="020B0604020202020204" pitchFamily="34" charset="0"/>
              </a:rPr>
              <a:t>express</a:t>
            </a:r>
            <a:r>
              <a:rPr lang="en-US" sz="2400" dirty="0">
                <a:solidFill>
                  <a:schemeClr val="tx1"/>
                </a:solidFill>
                <a:effectLst/>
                <a:latin typeface="Arial" panose="020B0604020202020204" pitchFamily="34" charset="0"/>
                <a:cs typeface="Arial" panose="020B0604020202020204" pitchFamily="34" charset="0"/>
              </a:rPr>
              <a:t> their views frankly. It would be a good idea to allocate </a:t>
            </a:r>
            <a:r>
              <a:rPr lang="en-US" sz="2400" b="1" dirty="0">
                <a:solidFill>
                  <a:srgbClr val="FFFF00"/>
                </a:solidFill>
                <a:effectLst/>
                <a:latin typeface="Arial" panose="020B0604020202020204" pitchFamily="34" charset="0"/>
                <a:cs typeface="Arial" panose="020B0604020202020204" pitchFamily="34" charset="0"/>
              </a:rPr>
              <a:t>adequate</a:t>
            </a:r>
            <a:r>
              <a:rPr lang="en-US" sz="2400" dirty="0">
                <a:solidFill>
                  <a:schemeClr val="tx1"/>
                </a:solidFill>
                <a:effectLst/>
                <a:latin typeface="Arial" panose="020B0604020202020204" pitchFamily="34" charset="0"/>
                <a:cs typeface="Arial" panose="020B0604020202020204" pitchFamily="34" charset="0"/>
              </a:rPr>
              <a:t> time — a few hours, </a:t>
            </a:r>
            <a:r>
              <a:rPr lang="en-US" sz="2400" b="1" dirty="0">
                <a:solidFill>
                  <a:srgbClr val="FFFF00"/>
                </a:solidFill>
                <a:effectLst/>
                <a:latin typeface="Arial" panose="020B0604020202020204" pitchFamily="34" charset="0"/>
                <a:cs typeface="Arial" panose="020B0604020202020204" pitchFamily="34" charset="0"/>
              </a:rPr>
              <a:t>rather</a:t>
            </a:r>
            <a:r>
              <a:rPr lang="en-US" sz="2400"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than</a:t>
            </a:r>
            <a:r>
              <a:rPr lang="en-US" sz="2400" dirty="0">
                <a:solidFill>
                  <a:schemeClr val="tx1"/>
                </a:solidFill>
                <a:effectLst/>
                <a:latin typeface="Arial" panose="020B0604020202020204" pitchFamily="34" charset="0"/>
                <a:cs typeface="Arial" panose="020B0604020202020204" pitchFamily="34" charset="0"/>
              </a:rPr>
              <a:t> a few minutes — to </a:t>
            </a:r>
            <a:r>
              <a:rPr lang="en-US" sz="2400" b="1" dirty="0">
                <a:solidFill>
                  <a:srgbClr val="FFFF00"/>
                </a:solidFill>
                <a:effectLst/>
                <a:latin typeface="Arial" panose="020B0604020202020204" pitchFamily="34" charset="0"/>
                <a:cs typeface="Arial" panose="020B0604020202020204" pitchFamily="34" charset="0"/>
              </a:rPr>
              <a:t>brainstorming</a:t>
            </a:r>
            <a:r>
              <a:rPr lang="en-US" sz="2400" dirty="0">
                <a:solidFill>
                  <a:schemeClr val="tx1"/>
                </a:solidFill>
                <a:effectLst/>
                <a:latin typeface="Arial" panose="020B0604020202020204" pitchFamily="34" charset="0"/>
                <a:cs typeface="Arial" panose="020B0604020202020204" pitchFamily="34" charset="0"/>
              </a:rPr>
              <a:t>.</a:t>
            </a:r>
          </a:p>
          <a:p>
            <a:pPr marL="756900" lvl="1" indent="-342900" algn="just">
              <a:buFont typeface="Wingdings" panose="05000000000000000000" pitchFamily="2" charset="2"/>
              <a:buChar char="v"/>
            </a:pPr>
            <a:endParaRPr lang="en-US" sz="2400" dirty="0">
              <a:solidFill>
                <a:schemeClr val="tx1"/>
              </a:solidFill>
              <a:effectLst/>
              <a:latin typeface="Arial" panose="020B0604020202020204" pitchFamily="34" charset="0"/>
              <a:cs typeface="Arial" panose="020B0604020202020204" pitchFamily="34" charset="0"/>
            </a:endParaRPr>
          </a:p>
          <a:p>
            <a:pPr marL="756900" lvl="1" indent="-342900"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To </a:t>
            </a:r>
            <a:r>
              <a:rPr lang="en-US" sz="2400" b="1" dirty="0">
                <a:solidFill>
                  <a:srgbClr val="FFFF00"/>
                </a:solidFill>
                <a:effectLst/>
                <a:latin typeface="Arial" panose="020B0604020202020204" pitchFamily="34" charset="0"/>
                <a:cs typeface="Arial" panose="020B0604020202020204" pitchFamily="34" charset="0"/>
              </a:rPr>
              <a:t>identify</a:t>
            </a:r>
            <a:r>
              <a:rPr lang="en-US" sz="2400" dirty="0">
                <a:solidFill>
                  <a:schemeClr val="tx1"/>
                </a:solidFill>
                <a:effectLst/>
                <a:latin typeface="Arial" panose="020B0604020202020204" pitchFamily="34" charset="0"/>
                <a:cs typeface="Arial" panose="020B0604020202020204" pitchFamily="34" charset="0"/>
              </a:rPr>
              <a:t> strengths and weaknesses, only </a:t>
            </a:r>
            <a:r>
              <a:rPr lang="en-US" sz="2400" b="1" dirty="0">
                <a:solidFill>
                  <a:srgbClr val="FFFF00"/>
                </a:solidFill>
                <a:effectLst/>
                <a:latin typeface="Arial" panose="020B0604020202020204" pitchFamily="34" charset="0"/>
                <a:cs typeface="Arial" panose="020B0604020202020204" pitchFamily="34" charset="0"/>
              </a:rPr>
              <a:t>facts and confirmed </a:t>
            </a:r>
            <a:r>
              <a:rPr lang="en-US" sz="2400" dirty="0">
                <a:solidFill>
                  <a:schemeClr val="tx1"/>
                </a:solidFill>
                <a:effectLst/>
                <a:latin typeface="Arial" panose="020B0604020202020204" pitchFamily="34" charset="0"/>
                <a:cs typeface="Arial" panose="020B0604020202020204" pitchFamily="34" charset="0"/>
              </a:rPr>
              <a:t>data should be used, </a:t>
            </a:r>
            <a:r>
              <a:rPr lang="en-US" sz="2400" b="1" dirty="0">
                <a:solidFill>
                  <a:srgbClr val="FFFF00"/>
                </a:solidFill>
                <a:effectLst/>
                <a:latin typeface="Arial" panose="020B0604020202020204" pitchFamily="34" charset="0"/>
                <a:cs typeface="Arial" panose="020B0604020202020204" pitchFamily="34" charset="0"/>
              </a:rPr>
              <a:t>instead</a:t>
            </a:r>
            <a:r>
              <a:rPr lang="en-US" sz="2400" dirty="0">
                <a:solidFill>
                  <a:schemeClr val="tx1"/>
                </a:solidFill>
                <a:effectLst/>
                <a:latin typeface="Arial" panose="020B0604020202020204" pitchFamily="34" charset="0"/>
                <a:cs typeface="Arial" panose="020B0604020202020204" pitchFamily="34" charset="0"/>
              </a:rPr>
              <a:t> of opinions --- Weakness or threats may </a:t>
            </a:r>
            <a:r>
              <a:rPr lang="en-US" sz="2400" b="1" dirty="0">
                <a:solidFill>
                  <a:srgbClr val="FFFF00"/>
                </a:solidFill>
                <a:effectLst/>
                <a:latin typeface="Arial" panose="020B0604020202020204" pitchFamily="34" charset="0"/>
                <a:cs typeface="Arial" panose="020B0604020202020204" pitchFamily="34" charset="0"/>
              </a:rPr>
              <a:t>hide</a:t>
            </a:r>
            <a:r>
              <a:rPr lang="en-US" sz="2400" dirty="0">
                <a:solidFill>
                  <a:schemeClr val="tx1"/>
                </a:solidFill>
                <a:effectLst/>
                <a:latin typeface="Arial" panose="020B0604020202020204" pitchFamily="34" charset="0"/>
                <a:cs typeface="Arial" panose="020B0604020202020204" pitchFamily="34" charset="0"/>
              </a:rPr>
              <a:t> an opportunity --- Conversely, an opportunity </a:t>
            </a:r>
            <a:r>
              <a:rPr lang="en-US" sz="2400" b="1" dirty="0">
                <a:solidFill>
                  <a:srgbClr val="FFFF00"/>
                </a:solidFill>
                <a:effectLst/>
                <a:latin typeface="Arial" panose="020B0604020202020204" pitchFamily="34" charset="0"/>
                <a:cs typeface="Arial" panose="020B0604020202020204" pitchFamily="34" charset="0"/>
              </a:rPr>
              <a:t>easily</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identified</a:t>
            </a:r>
            <a:r>
              <a:rPr lang="en-US" sz="2400" b="1" dirty="0">
                <a:solidFill>
                  <a:schemeClr val="tx1"/>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can turn out to be a </a:t>
            </a:r>
            <a:r>
              <a:rPr lang="en-US" sz="2400" dirty="0">
                <a:solidFill>
                  <a:srgbClr val="FFFF00"/>
                </a:solidFill>
                <a:effectLst/>
                <a:latin typeface="Arial" panose="020B0604020202020204" pitchFamily="34" charset="0"/>
                <a:cs typeface="Arial" panose="020B0604020202020204" pitchFamily="34" charset="0"/>
              </a:rPr>
              <a:t>threat</a:t>
            </a:r>
            <a:r>
              <a:rPr lang="en-US" sz="2400" dirty="0">
                <a:solidFill>
                  <a:schemeClr val="tx1"/>
                </a:solidFill>
                <a:effectLst/>
                <a:latin typeface="Arial" panose="020B0604020202020204" pitchFamily="34" charset="0"/>
                <a:cs typeface="Arial" panose="020B0604020202020204" pitchFamily="34" charset="0"/>
              </a:rPr>
              <a:t> --- If </a:t>
            </a:r>
            <a:r>
              <a:rPr lang="en-US" sz="2400" b="1" dirty="0">
                <a:solidFill>
                  <a:srgbClr val="FFFF00"/>
                </a:solidFill>
                <a:effectLst/>
                <a:latin typeface="Arial" panose="020B0604020202020204" pitchFamily="34" charset="0"/>
                <a:cs typeface="Arial" panose="020B0604020202020204" pitchFamily="34" charset="0"/>
              </a:rPr>
              <a:t>competitors</a:t>
            </a:r>
            <a:r>
              <a:rPr lang="en-US" sz="2400" dirty="0">
                <a:solidFill>
                  <a:schemeClr val="tx1"/>
                </a:solidFill>
                <a:effectLst/>
                <a:latin typeface="Arial" panose="020B0604020202020204" pitchFamily="34" charset="0"/>
                <a:cs typeface="Arial" panose="020B0604020202020204" pitchFamily="34" charset="0"/>
              </a:rPr>
              <a:t> have also identified the same opportunity.</a:t>
            </a: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9424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CB82C1-5B90-4853-8953-4BF074B148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4036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69234" y="385969"/>
            <a:ext cx="10853531" cy="6086061"/>
          </a:xfrm>
        </p:spPr>
        <p:txBody>
          <a:bodyPr>
            <a:normAutofit fontScale="92500"/>
          </a:bodyPr>
          <a:lstStyle/>
          <a:p>
            <a:pPr marL="36900" indent="0" algn="ctr">
              <a:lnSpc>
                <a:spcPct val="150000"/>
              </a:lnSpc>
              <a:buNone/>
            </a:pPr>
            <a:endParaRPr lang="en-US" sz="100" dirty="0">
              <a:solidFill>
                <a:srgbClr val="FFFF00"/>
              </a:solidFill>
              <a:effectLst/>
              <a:latin typeface="Arial Black" panose="020B0A04020102020204" pitchFamily="34" charset="0"/>
              <a:cs typeface="Arial" panose="020B0604020202020204" pitchFamily="34" charset="0"/>
            </a:endParaRPr>
          </a:p>
          <a:p>
            <a:pPr marL="36900" indent="0" algn="ctr">
              <a:lnSpc>
                <a:spcPct val="150000"/>
              </a:lnSpc>
              <a:buNone/>
            </a:pPr>
            <a:r>
              <a:rPr lang="en-US" sz="3000" dirty="0">
                <a:solidFill>
                  <a:srgbClr val="FFFF00"/>
                </a:solidFill>
                <a:effectLst/>
                <a:latin typeface="Arial Black" panose="020B0A04020102020204" pitchFamily="34" charset="0"/>
                <a:cs typeface="Arial" panose="020B0604020202020204" pitchFamily="34" charset="0"/>
              </a:rPr>
              <a:t>SWOT ANALYSIS TEMPLATE</a:t>
            </a:r>
          </a:p>
          <a:p>
            <a:pPr algn="just"/>
            <a:endParaRPr lang="en-US" sz="3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200" dirty="0">
                <a:solidFill>
                  <a:schemeClr val="tx1"/>
                </a:solidFill>
                <a:effectLst/>
                <a:latin typeface="Arial" panose="020B0604020202020204" pitchFamily="34" charset="0"/>
                <a:cs typeface="Arial" panose="020B0604020202020204" pitchFamily="34" charset="0"/>
              </a:rPr>
              <a:t> </a:t>
            </a:r>
            <a:r>
              <a:rPr lang="en-US" sz="2600" dirty="0">
                <a:solidFill>
                  <a:schemeClr val="tx1"/>
                </a:solidFill>
                <a:effectLst/>
                <a:latin typeface="Arial" panose="020B0604020202020204" pitchFamily="34" charset="0"/>
                <a:cs typeface="Arial" panose="020B0604020202020204" pitchFamily="34" charset="0"/>
              </a:rPr>
              <a:t>Here are </a:t>
            </a:r>
            <a:r>
              <a:rPr lang="en-US" sz="2600" b="1" dirty="0">
                <a:solidFill>
                  <a:srgbClr val="FFFF00"/>
                </a:solidFill>
                <a:effectLst/>
                <a:latin typeface="Arial" panose="020B0604020202020204" pitchFamily="34" charset="0"/>
                <a:cs typeface="Arial" panose="020B0604020202020204" pitchFamily="34" charset="0"/>
              </a:rPr>
              <a:t>some questions </a:t>
            </a:r>
            <a:r>
              <a:rPr lang="en-US" sz="2600" dirty="0">
                <a:solidFill>
                  <a:schemeClr val="tx1"/>
                </a:solidFill>
                <a:effectLst/>
                <a:latin typeface="Arial" panose="020B0604020202020204" pitchFamily="34" charset="0"/>
                <a:cs typeface="Arial" panose="020B0604020202020204" pitchFamily="34" charset="0"/>
              </a:rPr>
              <a:t>to ask in order to get a </a:t>
            </a:r>
            <a:r>
              <a:rPr lang="en-US" sz="2600" b="1" dirty="0">
                <a:solidFill>
                  <a:srgbClr val="FFFF00"/>
                </a:solidFill>
                <a:effectLst/>
                <a:latin typeface="Arial" panose="020B0604020202020204" pitchFamily="34" charset="0"/>
                <a:cs typeface="Arial" panose="020B0604020202020204" pitchFamily="34" charset="0"/>
              </a:rPr>
              <a:t>better idea </a:t>
            </a:r>
            <a:r>
              <a:rPr lang="en-US" sz="2600" dirty="0">
                <a:solidFill>
                  <a:schemeClr val="tx1"/>
                </a:solidFill>
                <a:effectLst/>
                <a:latin typeface="Arial" panose="020B0604020202020204" pitchFamily="34" charset="0"/>
                <a:cs typeface="Arial" panose="020B0604020202020204" pitchFamily="34" charset="0"/>
              </a:rPr>
              <a:t>of your company’s strengths, weaknesses, opportunities and threats.</a:t>
            </a:r>
          </a:p>
          <a:p>
            <a:pPr algn="just">
              <a:buFont typeface="Wingdings" panose="05000000000000000000" pitchFamily="2" charset="2"/>
              <a:buChar char="v"/>
            </a:pPr>
            <a:endParaRPr lang="en-US" sz="6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Add other questions that </a:t>
            </a:r>
            <a:r>
              <a:rPr lang="en-US" sz="2600" b="1" dirty="0">
                <a:solidFill>
                  <a:srgbClr val="FFFF00"/>
                </a:solidFill>
                <a:effectLst/>
                <a:latin typeface="Arial" panose="020B0604020202020204" pitchFamily="34" charset="0"/>
                <a:cs typeface="Arial" panose="020B0604020202020204" pitchFamily="34" charset="0"/>
              </a:rPr>
              <a:t>may be relevant </a:t>
            </a:r>
            <a:r>
              <a:rPr lang="en-US" sz="2600" dirty="0">
                <a:solidFill>
                  <a:schemeClr val="tx1"/>
                </a:solidFill>
                <a:effectLst/>
                <a:latin typeface="Arial" panose="020B0604020202020204" pitchFamily="34" charset="0"/>
                <a:cs typeface="Arial" panose="020B0604020202020204" pitchFamily="34" charset="0"/>
              </a:rPr>
              <a:t>for your business and industry to create a SWOT analysis template </a:t>
            </a:r>
            <a:r>
              <a:rPr lang="en-US" sz="2600" b="1" dirty="0">
                <a:solidFill>
                  <a:srgbClr val="FFFF00"/>
                </a:solidFill>
                <a:effectLst/>
                <a:latin typeface="Arial" panose="020B0604020202020204" pitchFamily="34" charset="0"/>
                <a:cs typeface="Arial" panose="020B0604020202020204" pitchFamily="34" charset="0"/>
              </a:rPr>
              <a:t>that fits </a:t>
            </a:r>
            <a:r>
              <a:rPr lang="en-US" sz="2600" dirty="0">
                <a:solidFill>
                  <a:schemeClr val="tx1"/>
                </a:solidFill>
                <a:effectLst/>
                <a:latin typeface="Arial" panose="020B0604020202020204" pitchFamily="34" charset="0"/>
                <a:cs typeface="Arial" panose="020B0604020202020204" pitchFamily="34" charset="0"/>
              </a:rPr>
              <a:t>your corporate strategy.</a:t>
            </a:r>
          </a:p>
          <a:p>
            <a:pPr algn="just">
              <a:buFont typeface="Wingdings" panose="05000000000000000000" pitchFamily="2" charset="2"/>
              <a:buChar char="v"/>
            </a:pPr>
            <a:endParaRPr lang="en-US" sz="6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Strengths and weakness </a:t>
            </a:r>
            <a:r>
              <a:rPr lang="en-US" sz="2600" b="1" dirty="0">
                <a:solidFill>
                  <a:srgbClr val="FFFF00"/>
                </a:solidFill>
                <a:effectLst/>
                <a:latin typeface="Arial" panose="020B0604020202020204" pitchFamily="34" charset="0"/>
                <a:cs typeface="Arial" panose="020B0604020202020204" pitchFamily="34" charset="0"/>
              </a:rPr>
              <a:t>cover internal factors </a:t>
            </a:r>
            <a:r>
              <a:rPr lang="en-US" sz="2600" dirty="0">
                <a:solidFill>
                  <a:schemeClr val="tx1"/>
                </a:solidFill>
                <a:effectLst/>
                <a:latin typeface="Arial" panose="020B0604020202020204" pitchFamily="34" charset="0"/>
                <a:cs typeface="Arial" panose="020B0604020202020204" pitchFamily="34" charset="0"/>
              </a:rPr>
              <a:t>such as human resources, funds, infrastructure, and even past experiences, both good and bad.</a:t>
            </a:r>
          </a:p>
          <a:p>
            <a:pPr algn="just">
              <a:buFont typeface="Wingdings" panose="05000000000000000000" pitchFamily="2" charset="2"/>
              <a:buChar char="v"/>
            </a:pPr>
            <a:endParaRPr lang="en-US" sz="6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600" dirty="0">
                <a:solidFill>
                  <a:schemeClr val="tx1"/>
                </a:solidFill>
                <a:effectLst/>
                <a:latin typeface="Arial" panose="020B0604020202020204" pitchFamily="34" charset="0"/>
                <a:cs typeface="Arial" panose="020B0604020202020204" pitchFamily="34" charset="0"/>
              </a:rPr>
              <a:t> Opportunities and threats </a:t>
            </a:r>
            <a:r>
              <a:rPr lang="en-US" sz="2600" b="1" dirty="0">
                <a:solidFill>
                  <a:srgbClr val="FFFF00"/>
                </a:solidFill>
                <a:effectLst/>
                <a:latin typeface="Arial" panose="020B0604020202020204" pitchFamily="34" charset="0"/>
                <a:cs typeface="Arial" panose="020B0604020202020204" pitchFamily="34" charset="0"/>
              </a:rPr>
              <a:t>relate to external factors </a:t>
            </a:r>
            <a:r>
              <a:rPr lang="en-US" sz="2600" dirty="0">
                <a:solidFill>
                  <a:schemeClr val="tx1"/>
                </a:solidFill>
                <a:effectLst/>
                <a:latin typeface="Arial" panose="020B0604020202020204" pitchFamily="34" charset="0"/>
                <a:cs typeface="Arial" panose="020B0604020202020204" pitchFamily="34" charset="0"/>
              </a:rPr>
              <a:t>such as changing consumer trends, economic and political factors, and laws.</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310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9E500D-D5D4-4480-A723-3622F03C8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325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09600" y="528430"/>
            <a:ext cx="10787270" cy="5801140"/>
          </a:xfrm>
        </p:spPr>
        <p:txBody>
          <a:bodyPr>
            <a:normAutofit/>
          </a:bodyPr>
          <a:lstStyle/>
          <a:p>
            <a:pPr algn="just"/>
            <a:endParaRPr lang="en-US" sz="22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200" dirty="0">
                <a:solidFill>
                  <a:schemeClr val="tx1"/>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Vente-privee.com, one of </a:t>
            </a:r>
            <a:r>
              <a:rPr lang="en-US" sz="2400" b="1" dirty="0">
                <a:solidFill>
                  <a:srgbClr val="FFFF00"/>
                </a:solidFill>
                <a:effectLst/>
                <a:latin typeface="Arial" panose="020B0604020202020204" pitchFamily="34" charset="0"/>
                <a:cs typeface="Arial" panose="020B0604020202020204" pitchFamily="34" charset="0"/>
              </a:rPr>
              <a:t>Europe’s top E-Tailors</a:t>
            </a:r>
            <a:r>
              <a:rPr lang="en-US" sz="2400" dirty="0">
                <a:solidFill>
                  <a:schemeClr val="tx1"/>
                </a:solidFill>
                <a:effectLst/>
                <a:latin typeface="Arial" panose="020B0604020202020204" pitchFamily="34" charset="0"/>
                <a:cs typeface="Arial" panose="020B0604020202020204" pitchFamily="34" charset="0"/>
              </a:rPr>
              <a:t>, is looking to expand in Europe, but not in the United States, where competition from outlet malls and discounters is too great. </a:t>
            </a:r>
          </a:p>
          <a:p>
            <a:pPr marL="379800" indent="-342900" algn="just">
              <a:buFont typeface="Wingdings" panose="05000000000000000000" pitchFamily="2" charset="2"/>
              <a:buChar char="v"/>
            </a:pPr>
            <a:endParaRPr lang="en-US" sz="1400" b="1" dirty="0">
              <a:solidFill>
                <a:srgbClr val="FFFF00"/>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 private equity firm, </a:t>
            </a:r>
            <a:r>
              <a:rPr lang="en-US" sz="2400" b="1" dirty="0">
                <a:solidFill>
                  <a:srgbClr val="FFFF00"/>
                </a:solidFill>
                <a:effectLst/>
                <a:latin typeface="Arial" panose="020B0604020202020204" pitchFamily="34" charset="0"/>
                <a:cs typeface="Arial" panose="020B0604020202020204" pitchFamily="34" charset="0"/>
              </a:rPr>
              <a:t>C. Dean Metropoulos &amp; Company</a:t>
            </a:r>
            <a:r>
              <a:rPr lang="en-US" sz="2400" dirty="0">
                <a:solidFill>
                  <a:schemeClr val="tx1"/>
                </a:solidFill>
                <a:effectLst/>
                <a:latin typeface="Arial" panose="020B0604020202020204" pitchFamily="34" charset="0"/>
                <a:cs typeface="Arial" panose="020B0604020202020204" pitchFamily="34" charset="0"/>
              </a:rPr>
              <a:t>, has reached an agreement to buy </a:t>
            </a:r>
            <a:r>
              <a:rPr lang="en-US" sz="2400" b="1" dirty="0">
                <a:solidFill>
                  <a:srgbClr val="FFFF00"/>
                </a:solidFill>
                <a:effectLst/>
                <a:latin typeface="Arial" panose="020B0604020202020204" pitchFamily="34" charset="0"/>
                <a:cs typeface="Arial" panose="020B0604020202020204" pitchFamily="34" charset="0"/>
              </a:rPr>
              <a:t>Pabst Blue Ribbon</a:t>
            </a:r>
            <a:r>
              <a:rPr lang="en-US" sz="2400" dirty="0">
                <a:solidFill>
                  <a:schemeClr val="tx1"/>
                </a:solidFill>
                <a:effectLst/>
                <a:latin typeface="Arial" panose="020B0604020202020204" pitchFamily="34" charset="0"/>
                <a:cs typeface="Arial" panose="020B0604020202020204" pitchFamily="34" charset="0"/>
              </a:rPr>
              <a:t>, a once-popular beer brand, with hopes of rebuilding its share in a competitive market.</a:t>
            </a:r>
          </a:p>
          <a:p>
            <a:pPr algn="just">
              <a:buFont typeface="Wingdings" panose="05000000000000000000" pitchFamily="2" charset="2"/>
              <a:buChar char="v"/>
            </a:pPr>
            <a:endParaRPr lang="en-US" sz="1400" dirty="0">
              <a:solidFill>
                <a:schemeClr val="tx1"/>
              </a:solidFill>
              <a:effectLst/>
              <a:latin typeface="Arial" panose="020B0604020202020204" pitchFamily="34" charset="0"/>
              <a:cs typeface="Arial" panose="020B0604020202020204" pitchFamily="34" charset="0"/>
            </a:endParaRPr>
          </a:p>
          <a:p>
            <a:pPr marL="0" indent="0" algn="just">
              <a:buNone/>
            </a:pPr>
            <a:r>
              <a:rPr lang="en-US" sz="2800" b="1" dirty="0">
                <a:solidFill>
                  <a:srgbClr val="FFC000"/>
                </a:solidFill>
                <a:effectLst/>
                <a:latin typeface="Arial" panose="020B0604020202020204" pitchFamily="34" charset="0"/>
                <a:cs typeface="Arial" panose="020B0604020202020204" pitchFamily="34" charset="0"/>
              </a:rPr>
              <a:t>These are just a few of the business news stories from a single week, and each one is about a company’s strategies. </a:t>
            </a:r>
          </a:p>
          <a:p>
            <a:pPr algn="just"/>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765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49356" y="591378"/>
            <a:ext cx="10893287" cy="5675244"/>
          </a:xfrm>
        </p:spPr>
        <p:txBody>
          <a:bodyPr>
            <a:normAutofit/>
          </a:bodyPr>
          <a:lstStyle/>
          <a:p>
            <a:pPr marL="36900" indent="0" algn="just">
              <a:lnSpc>
                <a:spcPct val="150000"/>
              </a:lnSpc>
              <a:buNone/>
            </a:pPr>
            <a:endParaRPr lang="en-US" sz="1400" dirty="0">
              <a:solidFill>
                <a:srgbClr val="FFFF00"/>
              </a:solidFill>
              <a:effectLst/>
              <a:latin typeface="Arial Black" panose="020B0A04020102020204" pitchFamily="34" charset="0"/>
              <a:cs typeface="Arial" panose="020B0604020202020204" pitchFamily="34" charset="0"/>
            </a:endParaRPr>
          </a:p>
          <a:p>
            <a:pPr marL="36900" indent="0" algn="just">
              <a:lnSpc>
                <a:spcPct val="150000"/>
              </a:lnSpc>
              <a:buNone/>
            </a:pPr>
            <a:r>
              <a:rPr lang="en-US" sz="3200" dirty="0">
                <a:solidFill>
                  <a:srgbClr val="FFFF00"/>
                </a:solidFill>
                <a:effectLst/>
                <a:latin typeface="Arial Black" panose="020B0A04020102020204" pitchFamily="34" charset="0"/>
                <a:cs typeface="Arial" panose="020B0604020202020204" pitchFamily="34" charset="0"/>
              </a:rPr>
              <a:t>STEP 5: IMPLEMENTING STRATEGIES </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Once strategies are formulated, they must be implemented --- No matter </a:t>
            </a:r>
            <a:r>
              <a:rPr lang="en-US" sz="2400" b="1" dirty="0">
                <a:solidFill>
                  <a:srgbClr val="FFFF00"/>
                </a:solidFill>
                <a:effectLst/>
                <a:latin typeface="Arial" panose="020B0604020202020204" pitchFamily="34" charset="0"/>
                <a:cs typeface="Arial" panose="020B0604020202020204" pitchFamily="34" charset="0"/>
              </a:rPr>
              <a:t>how</a:t>
            </a:r>
            <a:r>
              <a:rPr lang="en-US" sz="2400" dirty="0">
                <a:solidFill>
                  <a:schemeClr val="tx1"/>
                </a:solidFill>
                <a:effectLst/>
                <a:latin typeface="Arial" panose="020B0604020202020204" pitchFamily="34" charset="0"/>
                <a:cs typeface="Arial" panose="020B0604020202020204" pitchFamily="34" charset="0"/>
              </a:rPr>
              <a:t> effectively an organization has </a:t>
            </a:r>
            <a:r>
              <a:rPr lang="en-US" sz="2400" b="1" dirty="0">
                <a:solidFill>
                  <a:srgbClr val="FFFF00"/>
                </a:solidFill>
                <a:effectLst/>
                <a:latin typeface="Arial" panose="020B0604020202020204" pitchFamily="34" charset="0"/>
                <a:cs typeface="Arial" panose="020B0604020202020204" pitchFamily="34" charset="0"/>
              </a:rPr>
              <a:t>planned</a:t>
            </a:r>
            <a:r>
              <a:rPr lang="en-US" sz="2400" dirty="0">
                <a:solidFill>
                  <a:schemeClr val="tx1"/>
                </a:solidFill>
                <a:effectLst/>
                <a:latin typeface="Arial" panose="020B0604020202020204" pitchFamily="34" charset="0"/>
                <a:cs typeface="Arial" panose="020B0604020202020204" pitchFamily="34" charset="0"/>
              </a:rPr>
              <a:t> its strategies --- Performance will </a:t>
            </a:r>
            <a:r>
              <a:rPr lang="en-US" sz="2400" b="1" dirty="0">
                <a:solidFill>
                  <a:srgbClr val="FFFF00"/>
                </a:solidFill>
                <a:effectLst/>
                <a:latin typeface="Arial" panose="020B0604020202020204" pitchFamily="34" charset="0"/>
                <a:cs typeface="Arial" panose="020B0604020202020204" pitchFamily="34" charset="0"/>
              </a:rPr>
              <a:t>suffer</a:t>
            </a:r>
            <a:r>
              <a:rPr lang="en-US" sz="2400" dirty="0">
                <a:solidFill>
                  <a:schemeClr val="tx1"/>
                </a:solidFill>
                <a:effectLst/>
                <a:latin typeface="Arial" panose="020B0604020202020204" pitchFamily="34" charset="0"/>
                <a:cs typeface="Arial" panose="020B0604020202020204" pitchFamily="34" charset="0"/>
              </a:rPr>
              <a:t> if the strategies </a:t>
            </a:r>
            <a:r>
              <a:rPr lang="en-US" sz="2400" b="1" dirty="0">
                <a:solidFill>
                  <a:srgbClr val="FFFF00"/>
                </a:solidFill>
                <a:effectLst/>
                <a:latin typeface="Arial" panose="020B0604020202020204" pitchFamily="34" charset="0"/>
                <a:cs typeface="Arial" panose="020B0604020202020204" pitchFamily="34" charset="0"/>
              </a:rPr>
              <a:t>aren’t</a:t>
            </a:r>
            <a:r>
              <a:rPr lang="en-US" sz="2400" b="1" dirty="0">
                <a:solidFill>
                  <a:schemeClr val="tx1"/>
                </a:solidFill>
                <a:effectLst/>
                <a:latin typeface="Arial" panose="020B0604020202020204" pitchFamily="34" charset="0"/>
                <a:cs typeface="Arial" panose="020B0604020202020204" pitchFamily="34" charset="0"/>
              </a:rPr>
              <a:t> </a:t>
            </a:r>
            <a:r>
              <a:rPr lang="en-US" sz="2400" b="1" dirty="0">
                <a:solidFill>
                  <a:srgbClr val="FFFF00"/>
                </a:solidFill>
                <a:effectLst/>
                <a:latin typeface="Arial" panose="020B0604020202020204" pitchFamily="34" charset="0"/>
                <a:cs typeface="Arial" panose="020B0604020202020204" pitchFamily="34" charset="0"/>
              </a:rPr>
              <a:t>implemented</a:t>
            </a:r>
            <a:r>
              <a:rPr lang="en-US" sz="2400" b="1" dirty="0">
                <a:solidFill>
                  <a:schemeClr val="tx1"/>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properly.</a:t>
            </a:r>
          </a:p>
          <a:p>
            <a:pPr marL="36900" indent="0" algn="just">
              <a:buNone/>
            </a:pPr>
            <a:endParaRPr lang="en-US" sz="1200" dirty="0">
              <a:solidFill>
                <a:srgbClr val="FFFF00"/>
              </a:solidFill>
              <a:effectLst/>
              <a:latin typeface="Arial Black" panose="020B0A04020102020204" pitchFamily="34" charset="0"/>
              <a:cs typeface="Arial" panose="020B0604020202020204" pitchFamily="34" charset="0"/>
            </a:endParaRPr>
          </a:p>
          <a:p>
            <a:pPr marL="36900" indent="0" algn="just">
              <a:buNone/>
            </a:pPr>
            <a:r>
              <a:rPr lang="en-US" sz="3200" dirty="0">
                <a:solidFill>
                  <a:srgbClr val="FFFF00"/>
                </a:solidFill>
                <a:effectLst/>
                <a:latin typeface="Arial Black" panose="020B0A04020102020204" pitchFamily="34" charset="0"/>
                <a:cs typeface="Arial" panose="020B0604020202020204" pitchFamily="34" charset="0"/>
              </a:rPr>
              <a:t>STEP 6: EVALUATING RESULTS</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How </a:t>
            </a:r>
            <a:r>
              <a:rPr lang="en-US" sz="2400" b="1" dirty="0">
                <a:solidFill>
                  <a:srgbClr val="FFFF00"/>
                </a:solidFill>
                <a:effectLst/>
                <a:latin typeface="Arial" panose="020B0604020202020204" pitchFamily="34" charset="0"/>
                <a:cs typeface="Arial" panose="020B0604020202020204" pitchFamily="34" charset="0"/>
              </a:rPr>
              <a:t>effective</a:t>
            </a:r>
            <a:r>
              <a:rPr lang="en-US" sz="2400" dirty="0">
                <a:solidFill>
                  <a:schemeClr val="tx1"/>
                </a:solidFill>
                <a:effectLst/>
                <a:latin typeface="Arial" panose="020B0604020202020204" pitchFamily="34" charset="0"/>
                <a:cs typeface="Arial" panose="020B0604020202020204" pitchFamily="34" charset="0"/>
              </a:rPr>
              <a:t> the strategies at </a:t>
            </a:r>
            <a:r>
              <a:rPr lang="en-US" sz="2400" b="1" dirty="0">
                <a:solidFill>
                  <a:srgbClr val="FFFF00"/>
                </a:solidFill>
                <a:effectLst/>
                <a:latin typeface="Arial" panose="020B0604020202020204" pitchFamily="34" charset="0"/>
                <a:cs typeface="Arial" panose="020B0604020202020204" pitchFamily="34" charset="0"/>
              </a:rPr>
              <a:t>helping</a:t>
            </a:r>
            <a:r>
              <a:rPr lang="en-US" sz="2400" dirty="0">
                <a:solidFill>
                  <a:schemeClr val="tx1"/>
                </a:solidFill>
                <a:effectLst/>
                <a:latin typeface="Arial" panose="020B0604020202020204" pitchFamily="34" charset="0"/>
                <a:cs typeface="Arial" panose="020B0604020202020204" pitchFamily="34" charset="0"/>
              </a:rPr>
              <a:t> the organization </a:t>
            </a:r>
            <a:r>
              <a:rPr lang="en-US" sz="2400" b="1" dirty="0">
                <a:solidFill>
                  <a:srgbClr val="FFFF00"/>
                </a:solidFill>
                <a:effectLst/>
                <a:latin typeface="Arial" panose="020B0604020202020204" pitchFamily="34" charset="0"/>
                <a:cs typeface="Arial" panose="020B0604020202020204" pitchFamily="34" charset="0"/>
              </a:rPr>
              <a:t>reach</a:t>
            </a:r>
            <a:r>
              <a:rPr lang="en-US" sz="2400" dirty="0">
                <a:solidFill>
                  <a:schemeClr val="tx1"/>
                </a:solidFill>
                <a:effectLst/>
                <a:latin typeface="Arial" panose="020B0604020202020204" pitchFamily="34" charset="0"/>
                <a:cs typeface="Arial" panose="020B0604020202020204" pitchFamily="34" charset="0"/>
              </a:rPr>
              <a:t> its goals? </a:t>
            </a:r>
            <a:endParaRPr lang="en-US" sz="1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What </a:t>
            </a:r>
            <a:r>
              <a:rPr lang="en-US" sz="2400" b="1" dirty="0">
                <a:solidFill>
                  <a:srgbClr val="FFFF00"/>
                </a:solidFill>
                <a:effectLst/>
                <a:latin typeface="Arial" panose="020B0604020202020204" pitchFamily="34" charset="0"/>
                <a:cs typeface="Arial" panose="020B0604020202020204" pitchFamily="34" charset="0"/>
              </a:rPr>
              <a:t>adjustments</a:t>
            </a:r>
            <a:r>
              <a:rPr lang="en-US" sz="2400" dirty="0">
                <a:solidFill>
                  <a:schemeClr val="tx1"/>
                </a:solidFill>
                <a:effectLst/>
                <a:latin typeface="Arial" panose="020B0604020202020204" pitchFamily="34" charset="0"/>
                <a:cs typeface="Arial" panose="020B0604020202020204" pitchFamily="34" charset="0"/>
              </a:rPr>
              <a:t> are necessary? </a:t>
            </a:r>
          </a:p>
        </p:txBody>
      </p:sp>
    </p:spTree>
    <p:extLst>
      <p:ext uri="{BB962C8B-B14F-4D97-AF65-F5344CB8AC3E}">
        <p14:creationId xmlns:p14="http://schemas.microsoft.com/office/powerpoint/2010/main" val="1592801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29FB13-430A-4EBC-9D46-D5F089230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3324" cy="6858000"/>
          </a:xfrm>
          <a:prstGeom prst="rect">
            <a:avLst/>
          </a:prstGeom>
        </p:spPr>
      </p:pic>
    </p:spTree>
    <p:extLst>
      <p:ext uri="{BB962C8B-B14F-4D97-AF65-F5344CB8AC3E}">
        <p14:creationId xmlns:p14="http://schemas.microsoft.com/office/powerpoint/2010/main" val="1143627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EA09E-D415-4BE0-A35B-78651178D7F7}"/>
              </a:ext>
            </a:extLst>
          </p:cNvPr>
          <p:cNvSpPr>
            <a:spLocks noGrp="1"/>
          </p:cNvSpPr>
          <p:nvPr>
            <p:ph idx="1"/>
          </p:nvPr>
        </p:nvSpPr>
        <p:spPr>
          <a:xfrm>
            <a:off x="543339" y="362766"/>
            <a:ext cx="11105322" cy="6132468"/>
          </a:xfrm>
        </p:spPr>
        <p:txBody>
          <a:bodyPr>
            <a:normAutofit/>
          </a:bodyPr>
          <a:lstStyle/>
          <a:p>
            <a:pPr marL="0" indent="0" algn="just">
              <a:buNone/>
            </a:pPr>
            <a:r>
              <a:rPr lang="en-US" sz="60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a:t>
            </a:r>
          </a:p>
          <a:p>
            <a:pPr marL="0" indent="0" algn="just">
              <a:buNone/>
            </a:pPr>
            <a:r>
              <a:rPr lang="en-US" sz="60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  ANY QUESTION</a:t>
            </a:r>
          </a:p>
          <a:p>
            <a:pPr marL="0" indent="0" algn="just">
              <a:buNone/>
            </a:pPr>
            <a:endParaRPr lang="en-US" sz="24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a:p>
            <a:pPr marL="0" indent="0" algn="just">
              <a:buNone/>
            </a:pPr>
            <a:endParaRPr lang="en-US" sz="2400" dirty="0">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a:p>
            <a:pPr marL="0" indent="0" algn="just">
              <a:buNone/>
            </a:pPr>
            <a:endParaRPr lang="en-US" sz="2400" dirty="0">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a:p>
            <a:pPr marL="0" indent="0" algn="just">
              <a:buNone/>
            </a:pPr>
            <a:endParaRPr lang="en-US" sz="2400" dirty="0">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a:p>
            <a:pPr marL="0" indent="0" algn="just">
              <a:buNone/>
            </a:pPr>
            <a:r>
              <a:rPr lang="en-US" sz="2400" dirty="0">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You can contact me at: </a:t>
            </a:r>
            <a:r>
              <a:rPr lang="en-US" sz="24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hlinkClick r:id="rId2"/>
              </a:rPr>
              <a:t>asadali@uosahiwal.edu.pk</a:t>
            </a:r>
            <a:endParaRPr lang="en-US" sz="24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a:p>
            <a:pPr marL="0" indent="0" algn="just">
              <a:buNone/>
            </a:pPr>
            <a:r>
              <a:rPr lang="en-US" sz="24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rPr>
              <a:t>Your query will be answered within one working day.</a:t>
            </a:r>
            <a:endParaRPr lang="en-US" sz="1800" dirty="0">
              <a:solidFill>
                <a:srgbClr val="FFFF00"/>
              </a:solidFill>
              <a:effectLst>
                <a:outerShdw blurRad="38100" dist="38100" dir="2700000" algn="tl">
                  <a:srgbClr val="000000">
                    <a:alpha val="43137"/>
                  </a:srgbClr>
                </a:outerShdw>
              </a:effectLst>
              <a:latin typeface="Arial Black" panose="020B0A040201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60F910E-174A-4E99-A14B-F5309D3C5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791" y="1135545"/>
            <a:ext cx="1543050" cy="2095500"/>
          </a:xfrm>
          <a:prstGeom prst="rect">
            <a:avLst/>
          </a:prstGeom>
        </p:spPr>
      </p:pic>
    </p:spTree>
    <p:extLst>
      <p:ext uri="{BB962C8B-B14F-4D97-AF65-F5344CB8AC3E}">
        <p14:creationId xmlns:p14="http://schemas.microsoft.com/office/powerpoint/2010/main" val="410785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89113" y="375616"/>
            <a:ext cx="10813774" cy="6106768"/>
          </a:xfrm>
        </p:spPr>
        <p:txBody>
          <a:bodyPr>
            <a:normAutofit lnSpcReduction="10000"/>
          </a:bodyPr>
          <a:lstStyle/>
          <a:p>
            <a:pPr algn="just"/>
            <a:endParaRPr lang="en-US" sz="500" dirty="0">
              <a:solidFill>
                <a:schemeClr val="tx1"/>
              </a:solidFill>
              <a:effectLst/>
              <a:latin typeface="Arial" panose="020B0604020202020204" pitchFamily="34" charset="0"/>
              <a:cs typeface="Arial" panose="020B0604020202020204" pitchFamily="34" charset="0"/>
            </a:endParaRPr>
          </a:p>
          <a:p>
            <a:pPr marL="36900" indent="0" algn="ctr">
              <a:buNone/>
            </a:pPr>
            <a:r>
              <a:rPr lang="en-US" sz="3600" b="1" dirty="0">
                <a:solidFill>
                  <a:srgbClr val="FFFF00"/>
                </a:solidFill>
                <a:effectLst/>
                <a:latin typeface="Arial Black" panose="020B0A04020102020204" pitchFamily="34" charset="0"/>
                <a:cs typeface="Arial" panose="020B0604020202020204" pitchFamily="34" charset="0"/>
              </a:rPr>
              <a:t>WHAT IS STRATEGIC MANAGEMENT? </a:t>
            </a:r>
          </a:p>
          <a:p>
            <a:pPr marL="36900" indent="0" algn="just">
              <a:buNone/>
            </a:pPr>
            <a:endParaRPr lang="en-US" sz="8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Walmart and Kmart </a:t>
            </a:r>
            <a:r>
              <a:rPr lang="en-US" sz="2400" dirty="0">
                <a:solidFill>
                  <a:schemeClr val="tx1"/>
                </a:solidFill>
                <a:effectLst/>
                <a:latin typeface="Arial" panose="020B0604020202020204" pitchFamily="34" charset="0"/>
                <a:cs typeface="Arial" panose="020B0604020202020204" pitchFamily="34" charset="0"/>
              </a:rPr>
              <a:t>Corporation have </a:t>
            </a:r>
            <a:r>
              <a:rPr lang="en-US" sz="2400" b="1" dirty="0">
                <a:solidFill>
                  <a:srgbClr val="FFFF00"/>
                </a:solidFill>
                <a:effectLst/>
                <a:latin typeface="Arial" panose="020B0604020202020204" pitchFamily="34" charset="0"/>
                <a:cs typeface="Arial" panose="020B0604020202020204" pitchFamily="34" charset="0"/>
              </a:rPr>
              <a:t>battled</a:t>
            </a:r>
            <a:r>
              <a:rPr lang="en-US" sz="2400" dirty="0">
                <a:solidFill>
                  <a:schemeClr val="tx1"/>
                </a:solidFill>
                <a:effectLst/>
                <a:latin typeface="Arial" panose="020B0604020202020204" pitchFamily="34" charset="0"/>
                <a:cs typeface="Arial" panose="020B0604020202020204" pitchFamily="34" charset="0"/>
              </a:rPr>
              <a:t> for market dominance since 1962, the year </a:t>
            </a:r>
            <a:r>
              <a:rPr lang="en-US" sz="2400" b="1" dirty="0">
                <a:solidFill>
                  <a:srgbClr val="FFFF00"/>
                </a:solidFill>
                <a:effectLst/>
                <a:latin typeface="Arial" panose="020B0604020202020204" pitchFamily="34" charset="0"/>
                <a:cs typeface="Arial" panose="020B0604020202020204" pitchFamily="34" charset="0"/>
              </a:rPr>
              <a:t>both</a:t>
            </a:r>
            <a:r>
              <a:rPr lang="en-US" sz="2400" dirty="0">
                <a:solidFill>
                  <a:schemeClr val="tx1"/>
                </a:solidFill>
                <a:effectLst/>
                <a:latin typeface="Arial" panose="020B0604020202020204" pitchFamily="34" charset="0"/>
                <a:cs typeface="Arial" panose="020B0604020202020204" pitchFamily="34" charset="0"/>
              </a:rPr>
              <a:t> companies were </a:t>
            </a:r>
            <a:r>
              <a:rPr lang="en-US" sz="2400" b="1" dirty="0">
                <a:solidFill>
                  <a:srgbClr val="FFFF00"/>
                </a:solidFill>
                <a:effectLst/>
                <a:latin typeface="Arial" panose="020B0604020202020204" pitchFamily="34" charset="0"/>
                <a:cs typeface="Arial" panose="020B0604020202020204" pitchFamily="34" charset="0"/>
              </a:rPr>
              <a:t>founded</a:t>
            </a:r>
            <a:r>
              <a:rPr lang="en-US" sz="2400" dirty="0">
                <a:solidFill>
                  <a:schemeClr val="tx1"/>
                </a:solidFill>
                <a:effectLst/>
                <a:latin typeface="Arial" panose="020B0604020202020204" pitchFamily="34" charset="0"/>
                <a:cs typeface="Arial" panose="020B0604020202020204" pitchFamily="34" charset="0"/>
              </a:rPr>
              <a:t> --- Other </a:t>
            </a:r>
            <a:r>
              <a:rPr lang="en-US" sz="2400" b="1" dirty="0">
                <a:solidFill>
                  <a:srgbClr val="FFFF00"/>
                </a:solidFill>
                <a:effectLst/>
                <a:latin typeface="Arial" panose="020B0604020202020204" pitchFamily="34" charset="0"/>
                <a:cs typeface="Arial" panose="020B0604020202020204" pitchFamily="34" charset="0"/>
              </a:rPr>
              <a:t>similarities</a:t>
            </a:r>
            <a:r>
              <a:rPr lang="en-US" sz="2400" dirty="0">
                <a:solidFill>
                  <a:schemeClr val="tx1"/>
                </a:solidFill>
                <a:effectLst/>
                <a:latin typeface="Arial" panose="020B0604020202020204" pitchFamily="34" charset="0"/>
                <a:cs typeface="Arial" panose="020B0604020202020204" pitchFamily="34" charset="0"/>
              </a:rPr>
              <a:t>, store atmosphere, names, markets served, and organizational purpose. </a:t>
            </a:r>
          </a:p>
          <a:p>
            <a:pPr marL="36900" indent="0" algn="just">
              <a:buNone/>
            </a:pPr>
            <a:endParaRPr lang="en-US" sz="9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chemeClr val="tx1"/>
                </a:solidFill>
                <a:effectLst/>
                <a:latin typeface="Arial" panose="020B0604020202020204" pitchFamily="34" charset="0"/>
                <a:cs typeface="Arial" panose="020B0604020202020204" pitchFamily="34" charset="0"/>
              </a:rPr>
              <a:t>Yet</a:t>
            </a:r>
            <a:r>
              <a:rPr lang="en-US" sz="2400" dirty="0">
                <a:solidFill>
                  <a:schemeClr val="tx1"/>
                </a:solidFill>
                <a:effectLst/>
                <a:latin typeface="Arial" panose="020B0604020202020204" pitchFamily="34" charset="0"/>
                <a:cs typeface="Arial" panose="020B0604020202020204" pitchFamily="34" charset="0"/>
              </a:rPr>
              <a:t>, Walmart’s performance (financial and non-financial) </a:t>
            </a:r>
            <a:r>
              <a:rPr lang="en-US" sz="2400" b="1" dirty="0">
                <a:solidFill>
                  <a:srgbClr val="FFFF00"/>
                </a:solidFill>
                <a:effectLst/>
                <a:latin typeface="Arial" panose="020B0604020202020204" pitchFamily="34" charset="0"/>
                <a:cs typeface="Arial" panose="020B0604020202020204" pitchFamily="34" charset="0"/>
              </a:rPr>
              <a:t>batter</a:t>
            </a:r>
            <a:r>
              <a:rPr lang="en-US" sz="2400" dirty="0">
                <a:solidFill>
                  <a:schemeClr val="tx1"/>
                </a:solidFill>
                <a:effectLst/>
                <a:latin typeface="Arial" panose="020B0604020202020204" pitchFamily="34" charset="0"/>
                <a:cs typeface="Arial" panose="020B0604020202020204" pitchFamily="34" charset="0"/>
              </a:rPr>
              <a:t> than Kmart --- Walmart is the </a:t>
            </a:r>
            <a:r>
              <a:rPr lang="en-US" sz="2400" b="1" dirty="0">
                <a:solidFill>
                  <a:srgbClr val="FFFF00"/>
                </a:solidFill>
                <a:effectLst/>
                <a:latin typeface="Arial" panose="020B0604020202020204" pitchFamily="34" charset="0"/>
                <a:cs typeface="Arial" panose="020B0604020202020204" pitchFamily="34" charset="0"/>
              </a:rPr>
              <a:t>world’s largest </a:t>
            </a:r>
            <a:r>
              <a:rPr lang="en-US" sz="2400" dirty="0">
                <a:solidFill>
                  <a:schemeClr val="tx1"/>
                </a:solidFill>
                <a:effectLst/>
                <a:latin typeface="Arial" panose="020B0604020202020204" pitchFamily="34" charset="0"/>
                <a:cs typeface="Arial" panose="020B0604020202020204" pitchFamily="34" charset="0"/>
              </a:rPr>
              <a:t>retailer </a:t>
            </a:r>
            <a:r>
              <a:rPr lang="en-US" sz="2400" b="1" dirty="0">
                <a:solidFill>
                  <a:schemeClr val="tx1"/>
                </a:solidFill>
                <a:effectLst/>
                <a:latin typeface="Arial" panose="020B0604020202020204" pitchFamily="34" charset="0"/>
                <a:cs typeface="Arial" panose="020B0604020202020204" pitchFamily="34" charset="0"/>
              </a:rPr>
              <a:t>and</a:t>
            </a:r>
            <a:r>
              <a:rPr lang="en-US" sz="2400" dirty="0">
                <a:solidFill>
                  <a:schemeClr val="tx1"/>
                </a:solidFill>
                <a:effectLst/>
                <a:latin typeface="Arial" panose="020B0604020202020204" pitchFamily="34" charset="0"/>
                <a:cs typeface="Arial" panose="020B0604020202020204" pitchFamily="34" charset="0"/>
              </a:rPr>
              <a:t> Kmart was the </a:t>
            </a:r>
            <a:r>
              <a:rPr lang="en-US" sz="2400" b="1" dirty="0">
                <a:solidFill>
                  <a:srgbClr val="FFFF00"/>
                </a:solidFill>
                <a:effectLst/>
                <a:latin typeface="Arial" panose="020B0604020202020204" pitchFamily="34" charset="0"/>
                <a:cs typeface="Arial" panose="020B0604020202020204" pitchFamily="34" charset="0"/>
              </a:rPr>
              <a:t>largest retailer</a:t>
            </a:r>
            <a:r>
              <a:rPr lang="en-US" sz="2400" dirty="0">
                <a:solidFill>
                  <a:schemeClr val="tx1"/>
                </a:solidFill>
                <a:effectLst/>
                <a:latin typeface="Arial" panose="020B0604020202020204" pitchFamily="34" charset="0"/>
                <a:cs typeface="Arial" panose="020B0604020202020204" pitchFamily="34" charset="0"/>
              </a:rPr>
              <a:t>. </a:t>
            </a:r>
          </a:p>
          <a:p>
            <a:pPr marL="36900" indent="0" algn="just">
              <a:buNone/>
            </a:pPr>
            <a:endParaRPr lang="en-US" sz="9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800" b="1" dirty="0">
                <a:solidFill>
                  <a:srgbClr val="FFC000"/>
                </a:solidFill>
                <a:effectLst/>
                <a:latin typeface="Arial" panose="020B0604020202020204" pitchFamily="34" charset="0"/>
                <a:cs typeface="Arial" panose="020B0604020202020204" pitchFamily="34" charset="0"/>
              </a:rPr>
              <a:t>Why the difference in performance? </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Because</a:t>
            </a:r>
            <a:r>
              <a:rPr lang="en-US" sz="2400" dirty="0">
                <a:solidFill>
                  <a:schemeClr val="tx1"/>
                </a:solidFill>
                <a:effectLst/>
                <a:latin typeface="Arial" panose="020B0604020202020204" pitchFamily="34" charset="0"/>
                <a:cs typeface="Arial" panose="020B0604020202020204" pitchFamily="34" charset="0"/>
              </a:rPr>
              <a:t> of different strategies and competitive abilities --- Walmart has shined by </a:t>
            </a:r>
            <a:r>
              <a:rPr lang="en-US" sz="2400" b="1" dirty="0">
                <a:solidFill>
                  <a:srgbClr val="FFFF00"/>
                </a:solidFill>
                <a:effectLst/>
                <a:latin typeface="Arial" panose="020B0604020202020204" pitchFamily="34" charset="0"/>
                <a:cs typeface="Arial" panose="020B0604020202020204" pitchFamily="34" charset="0"/>
              </a:rPr>
              <a:t>using</a:t>
            </a:r>
            <a:r>
              <a:rPr lang="en-US" sz="2400" dirty="0">
                <a:solidFill>
                  <a:schemeClr val="tx1"/>
                </a:solidFill>
                <a:effectLst/>
                <a:latin typeface="Arial" panose="020B0604020202020204" pitchFamily="34" charset="0"/>
                <a:cs typeface="Arial" panose="020B0604020202020204" pitchFamily="34" charset="0"/>
              </a:rPr>
              <a:t> strategic management effectively </a:t>
            </a:r>
            <a:r>
              <a:rPr lang="en-US" sz="2400" b="1" dirty="0">
                <a:solidFill>
                  <a:srgbClr val="FFFF00"/>
                </a:solidFill>
                <a:effectLst/>
                <a:latin typeface="Arial" panose="020B0604020202020204" pitchFamily="34" charset="0"/>
                <a:cs typeface="Arial" panose="020B0604020202020204" pitchFamily="34" charset="0"/>
              </a:rPr>
              <a:t>while</a:t>
            </a:r>
            <a:r>
              <a:rPr lang="en-US" sz="2400" dirty="0">
                <a:solidFill>
                  <a:schemeClr val="tx1"/>
                </a:solidFill>
                <a:effectLst/>
                <a:latin typeface="Arial" panose="020B0604020202020204" pitchFamily="34" charset="0"/>
                <a:cs typeface="Arial" panose="020B0604020202020204" pitchFamily="34" charset="0"/>
              </a:rPr>
              <a:t> Kmart has </a:t>
            </a:r>
            <a:r>
              <a:rPr lang="en-US" sz="2400" b="1" dirty="0">
                <a:solidFill>
                  <a:srgbClr val="FFFF00"/>
                </a:solidFill>
                <a:effectLst/>
                <a:latin typeface="Arial" panose="020B0604020202020204" pitchFamily="34" charset="0"/>
                <a:cs typeface="Arial" panose="020B0604020202020204" pitchFamily="34" charset="0"/>
              </a:rPr>
              <a:t>struggled</a:t>
            </a:r>
            <a:r>
              <a:rPr lang="en-US" sz="2400" dirty="0">
                <a:solidFill>
                  <a:schemeClr val="tx1"/>
                </a:solidFill>
                <a:effectLst/>
                <a:latin typeface="Arial" panose="020B0604020202020204" pitchFamily="34" charset="0"/>
                <a:cs typeface="Arial" panose="020B0604020202020204" pitchFamily="34" charset="0"/>
              </a:rPr>
              <a:t> by failing to </a:t>
            </a:r>
            <a:r>
              <a:rPr lang="en-US" sz="2400" b="1" dirty="0">
                <a:solidFill>
                  <a:srgbClr val="FFFF00"/>
                </a:solidFill>
                <a:effectLst/>
                <a:latin typeface="Arial" panose="020B0604020202020204" pitchFamily="34" charset="0"/>
                <a:cs typeface="Arial" panose="020B0604020202020204" pitchFamily="34" charset="0"/>
              </a:rPr>
              <a:t>use</a:t>
            </a:r>
            <a:r>
              <a:rPr lang="en-US" sz="2400" dirty="0">
                <a:solidFill>
                  <a:schemeClr val="tx1"/>
                </a:solidFill>
                <a:effectLst/>
                <a:latin typeface="Arial" panose="020B0604020202020204" pitchFamily="34" charset="0"/>
                <a:cs typeface="Arial" panose="020B0604020202020204" pitchFamily="34" charset="0"/>
              </a:rPr>
              <a:t> strategic management effectively. </a:t>
            </a:r>
          </a:p>
          <a:p>
            <a:pPr marL="36900" indent="0" algn="just">
              <a:buNone/>
            </a:pPr>
            <a:endParaRPr lang="en-US" sz="24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148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36104" y="760343"/>
            <a:ext cx="10919792" cy="5337313"/>
          </a:xfrm>
        </p:spPr>
        <p:txBody>
          <a:bodyPr>
            <a:normAutofit/>
          </a:bodyPr>
          <a:lstStyle/>
          <a:p>
            <a:pPr marL="0" indent="0" algn="just">
              <a:buNone/>
            </a:pPr>
            <a:endParaRPr lang="en-US" sz="2400" dirty="0">
              <a:effectLst/>
              <a:latin typeface="Arial" panose="020B0604020202020204" pitchFamily="34" charset="0"/>
              <a:cs typeface="Arial" panose="020B0604020202020204" pitchFamily="34" charset="0"/>
            </a:endParaRPr>
          </a:p>
          <a:p>
            <a:pPr marL="0" indent="0" algn="just">
              <a:buNone/>
            </a:pPr>
            <a:r>
              <a:rPr lang="en-US" sz="2400" b="1" dirty="0">
                <a:solidFill>
                  <a:srgbClr val="FFFF00"/>
                </a:solidFill>
                <a:effectLst/>
                <a:latin typeface="Arial" panose="020B0604020202020204" pitchFamily="34" charset="0"/>
                <a:cs typeface="Arial" panose="020B0604020202020204" pitchFamily="34" charset="0"/>
              </a:rPr>
              <a:t>Strategic management </a:t>
            </a:r>
            <a:r>
              <a:rPr lang="en-US" sz="2400" dirty="0">
                <a:solidFill>
                  <a:schemeClr val="tx1"/>
                </a:solidFill>
                <a:effectLst/>
                <a:latin typeface="Arial" panose="020B0604020202020204" pitchFamily="34" charset="0"/>
                <a:cs typeface="Arial" panose="020B0604020202020204" pitchFamily="34" charset="0"/>
              </a:rPr>
              <a:t>is --- </a:t>
            </a:r>
            <a:r>
              <a:rPr lang="en-US" sz="2400" dirty="0">
                <a:solidFill>
                  <a:srgbClr val="FFFF00"/>
                </a:solidFill>
                <a:effectLst/>
                <a:latin typeface="Arial" panose="020B0604020202020204" pitchFamily="34" charset="0"/>
                <a:cs typeface="Arial" panose="020B0604020202020204" pitchFamily="34" charset="0"/>
              </a:rPr>
              <a:t>what managers do to develop the organization’s strategies</a:t>
            </a:r>
            <a:r>
              <a:rPr lang="en-US" sz="2400" dirty="0">
                <a:solidFill>
                  <a:schemeClr val="tx1"/>
                </a:solidFill>
                <a:effectLst/>
                <a:latin typeface="Arial" panose="020B0604020202020204" pitchFamily="34" charset="0"/>
                <a:cs typeface="Arial" panose="020B0604020202020204" pitchFamily="34" charset="0"/>
              </a:rPr>
              <a:t> --- It’s an important task </a:t>
            </a:r>
            <a:r>
              <a:rPr lang="en-US" sz="2400" b="1" dirty="0">
                <a:solidFill>
                  <a:srgbClr val="FFFF00"/>
                </a:solidFill>
                <a:effectLst/>
                <a:latin typeface="Arial" panose="020B0604020202020204" pitchFamily="34" charset="0"/>
                <a:cs typeface="Arial" panose="020B0604020202020204" pitchFamily="34" charset="0"/>
              </a:rPr>
              <a:t>involving</a:t>
            </a:r>
            <a:r>
              <a:rPr lang="en-US" sz="2400" dirty="0">
                <a:solidFill>
                  <a:schemeClr val="tx1"/>
                </a:solidFill>
                <a:effectLst/>
                <a:latin typeface="Arial" panose="020B0604020202020204" pitchFamily="34" charset="0"/>
                <a:cs typeface="Arial" panose="020B0604020202020204" pitchFamily="34" charset="0"/>
              </a:rPr>
              <a:t> all the basic management functions planning, organizing, leading, and controlling.</a:t>
            </a:r>
          </a:p>
          <a:p>
            <a:pPr algn="just"/>
            <a:endParaRPr lang="en-US" sz="2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Black" panose="020B0A04020102020204" pitchFamily="34" charset="0"/>
                <a:cs typeface="Arial" panose="020B0604020202020204" pitchFamily="34" charset="0"/>
              </a:rPr>
              <a:t>What are an organization’s strategies?</a:t>
            </a: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They’re the </a:t>
            </a:r>
            <a:r>
              <a:rPr lang="en-US" sz="2400" b="1" dirty="0">
                <a:solidFill>
                  <a:srgbClr val="FFFF00"/>
                </a:solidFill>
                <a:effectLst/>
                <a:latin typeface="Arial" panose="020B0604020202020204" pitchFamily="34" charset="0"/>
                <a:cs typeface="Arial" panose="020B0604020202020204" pitchFamily="34" charset="0"/>
              </a:rPr>
              <a:t>plans</a:t>
            </a:r>
            <a:r>
              <a:rPr lang="en-US" sz="2400" dirty="0">
                <a:solidFill>
                  <a:schemeClr val="tx1"/>
                </a:solidFill>
                <a:effectLst/>
                <a:latin typeface="Arial" panose="020B0604020202020204" pitchFamily="34" charset="0"/>
                <a:cs typeface="Arial" panose="020B0604020202020204" pitchFamily="34" charset="0"/>
              </a:rPr>
              <a:t> for </a:t>
            </a:r>
            <a:r>
              <a:rPr lang="en-US" sz="2400" b="1" dirty="0">
                <a:solidFill>
                  <a:srgbClr val="FFFF00"/>
                </a:solidFill>
                <a:effectLst/>
                <a:latin typeface="Arial" panose="020B0604020202020204" pitchFamily="34" charset="0"/>
                <a:cs typeface="Arial" panose="020B0604020202020204" pitchFamily="34" charset="0"/>
              </a:rPr>
              <a:t>how</a:t>
            </a:r>
            <a:r>
              <a:rPr lang="en-US" sz="2400" dirty="0">
                <a:solidFill>
                  <a:schemeClr val="tx1"/>
                </a:solidFill>
                <a:effectLst/>
                <a:latin typeface="Arial" panose="020B0604020202020204" pitchFamily="34" charset="0"/>
                <a:cs typeface="Arial" panose="020B0604020202020204" pitchFamily="34" charset="0"/>
              </a:rPr>
              <a:t> the organization will do </a:t>
            </a:r>
            <a:r>
              <a:rPr lang="en-US" sz="2400" b="1" dirty="0">
                <a:solidFill>
                  <a:srgbClr val="FFFF00"/>
                </a:solidFill>
                <a:effectLst/>
                <a:latin typeface="Arial" panose="020B0604020202020204" pitchFamily="34" charset="0"/>
                <a:cs typeface="Arial" panose="020B0604020202020204" pitchFamily="34" charset="0"/>
              </a:rPr>
              <a:t>whatever</a:t>
            </a:r>
            <a:r>
              <a:rPr lang="en-US" sz="2400" dirty="0">
                <a:solidFill>
                  <a:schemeClr val="tx1"/>
                </a:solidFill>
                <a:effectLst/>
                <a:latin typeface="Arial" panose="020B0604020202020204" pitchFamily="34" charset="0"/>
                <a:cs typeface="Arial" panose="020B0604020202020204" pitchFamily="34" charset="0"/>
              </a:rPr>
              <a:t> it’s in business to do, </a:t>
            </a:r>
            <a:r>
              <a:rPr lang="en-US" sz="2400" b="1" dirty="0">
                <a:solidFill>
                  <a:srgbClr val="FFFF00"/>
                </a:solidFill>
                <a:effectLst/>
                <a:latin typeface="Arial" panose="020B0604020202020204" pitchFamily="34" charset="0"/>
                <a:cs typeface="Arial" panose="020B0604020202020204" pitchFamily="34" charset="0"/>
              </a:rPr>
              <a:t>how</a:t>
            </a:r>
            <a:r>
              <a:rPr lang="en-US" sz="2400" dirty="0">
                <a:solidFill>
                  <a:schemeClr val="tx1"/>
                </a:solidFill>
                <a:effectLst/>
                <a:latin typeface="Arial" panose="020B0604020202020204" pitchFamily="34" charset="0"/>
                <a:cs typeface="Arial" panose="020B0604020202020204" pitchFamily="34" charset="0"/>
              </a:rPr>
              <a:t> it will compete successfully, and </a:t>
            </a:r>
            <a:r>
              <a:rPr lang="en-US" sz="2400" b="1" dirty="0">
                <a:solidFill>
                  <a:srgbClr val="FFFF00"/>
                </a:solidFill>
                <a:effectLst/>
                <a:latin typeface="Arial" panose="020B0604020202020204" pitchFamily="34" charset="0"/>
                <a:cs typeface="Arial" panose="020B0604020202020204" pitchFamily="34" charset="0"/>
              </a:rPr>
              <a:t>how</a:t>
            </a:r>
            <a:r>
              <a:rPr lang="en-US" sz="2400" dirty="0">
                <a:solidFill>
                  <a:schemeClr val="tx1"/>
                </a:solidFill>
                <a:effectLst/>
                <a:latin typeface="Arial" panose="020B0604020202020204" pitchFamily="34" charset="0"/>
                <a:cs typeface="Arial" panose="020B0604020202020204" pitchFamily="34" charset="0"/>
              </a:rPr>
              <a:t> it will attract and satisfy its customers in order to achieve its goals.</a:t>
            </a:r>
          </a:p>
          <a:p>
            <a:pPr algn="just"/>
            <a:endParaRPr lang="en-US" sz="220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259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62608" y="210377"/>
            <a:ext cx="10866783" cy="6437245"/>
          </a:xfrm>
        </p:spPr>
        <p:txBody>
          <a:bodyPr>
            <a:normAutofit lnSpcReduction="10000"/>
          </a:bodyPr>
          <a:lstStyle/>
          <a:p>
            <a:pPr algn="just"/>
            <a:endParaRPr lang="en-US" sz="1200" dirty="0">
              <a:solidFill>
                <a:schemeClr val="tx1"/>
              </a:solidFill>
              <a:effectLst/>
              <a:latin typeface="Arial" panose="020B0604020202020204" pitchFamily="34" charset="0"/>
              <a:cs typeface="Arial" panose="020B0604020202020204" pitchFamily="34" charset="0"/>
            </a:endParaRPr>
          </a:p>
          <a:p>
            <a:pPr marL="0" indent="0" algn="just">
              <a:buNone/>
            </a:pPr>
            <a:r>
              <a:rPr lang="en-US" sz="2400" dirty="0">
                <a:solidFill>
                  <a:schemeClr val="tx1"/>
                </a:solidFill>
                <a:effectLst/>
                <a:latin typeface="Arial" panose="020B0604020202020204" pitchFamily="34" charset="0"/>
                <a:cs typeface="Arial" panose="020B0604020202020204" pitchFamily="34" charset="0"/>
              </a:rPr>
              <a:t>One term often </a:t>
            </a:r>
            <a:r>
              <a:rPr lang="en-US" sz="2400" b="1" dirty="0">
                <a:solidFill>
                  <a:srgbClr val="FFFF00"/>
                </a:solidFill>
                <a:effectLst/>
                <a:latin typeface="Arial" panose="020B0604020202020204" pitchFamily="34" charset="0"/>
                <a:cs typeface="Arial" panose="020B0604020202020204" pitchFamily="34" charset="0"/>
              </a:rPr>
              <a:t>used</a:t>
            </a:r>
            <a:r>
              <a:rPr lang="en-US" sz="2400" dirty="0">
                <a:solidFill>
                  <a:schemeClr val="tx1"/>
                </a:solidFill>
                <a:effectLst/>
                <a:latin typeface="Arial" panose="020B0604020202020204" pitchFamily="34" charset="0"/>
                <a:cs typeface="Arial" panose="020B0604020202020204" pitchFamily="34" charset="0"/>
              </a:rPr>
              <a:t> in strategic management is </a:t>
            </a:r>
            <a:r>
              <a:rPr lang="en-US" sz="2400" b="1" dirty="0">
                <a:solidFill>
                  <a:srgbClr val="FFFF00"/>
                </a:solidFill>
                <a:effectLst/>
                <a:latin typeface="Arial" panose="020B0604020202020204" pitchFamily="34" charset="0"/>
                <a:cs typeface="Arial" panose="020B0604020202020204" pitchFamily="34" charset="0"/>
              </a:rPr>
              <a:t>business model</a:t>
            </a:r>
            <a:r>
              <a:rPr lang="en-US" sz="2400" dirty="0">
                <a:solidFill>
                  <a:schemeClr val="tx1"/>
                </a:solidFill>
                <a:effectLst/>
                <a:latin typeface="Arial" panose="020B0604020202020204" pitchFamily="34" charset="0"/>
                <a:cs typeface="Arial" panose="020B0604020202020204" pitchFamily="34" charset="0"/>
              </a:rPr>
              <a:t>, which simply is how a company is going to make money. It focuses on </a:t>
            </a:r>
            <a:r>
              <a:rPr lang="en-US" sz="2400" b="1" dirty="0">
                <a:solidFill>
                  <a:srgbClr val="FFFF00"/>
                </a:solidFill>
                <a:effectLst/>
                <a:latin typeface="Arial" panose="020B0604020202020204" pitchFamily="34" charset="0"/>
                <a:cs typeface="Arial" panose="020B0604020202020204" pitchFamily="34" charset="0"/>
              </a:rPr>
              <a:t>two</a:t>
            </a:r>
            <a:r>
              <a:rPr lang="en-US" sz="2400" dirty="0">
                <a:solidFill>
                  <a:schemeClr val="tx1"/>
                </a:solidFill>
                <a:effectLst/>
                <a:latin typeface="Arial" panose="020B0604020202020204" pitchFamily="34" charset="0"/>
                <a:cs typeface="Arial" panose="020B0604020202020204" pitchFamily="34" charset="0"/>
              </a:rPr>
              <a:t> things…</a:t>
            </a:r>
          </a:p>
          <a:p>
            <a:pPr marL="36900" indent="0" algn="just">
              <a:buNone/>
            </a:pPr>
            <a:endParaRPr lang="en-US" sz="200" b="1" dirty="0">
              <a:solidFill>
                <a:srgbClr val="FFFF00"/>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1:</a:t>
            </a:r>
            <a:r>
              <a:rPr lang="en-US" sz="2400" dirty="0">
                <a:solidFill>
                  <a:schemeClr val="tx1"/>
                </a:solidFill>
                <a:effectLst/>
                <a:latin typeface="Arial" panose="020B0604020202020204" pitchFamily="34" charset="0"/>
                <a:cs typeface="Arial" panose="020B0604020202020204" pitchFamily="34" charset="0"/>
              </a:rPr>
              <a:t> Whether the </a:t>
            </a:r>
            <a:r>
              <a:rPr lang="en-US" sz="2400" b="1" dirty="0">
                <a:solidFill>
                  <a:srgbClr val="FFFF00"/>
                </a:solidFill>
                <a:effectLst/>
                <a:latin typeface="Arial" panose="020B0604020202020204" pitchFamily="34" charset="0"/>
                <a:cs typeface="Arial" panose="020B0604020202020204" pitchFamily="34" charset="0"/>
              </a:rPr>
              <a:t>customers</a:t>
            </a:r>
            <a:r>
              <a:rPr lang="en-US" sz="2400" dirty="0">
                <a:solidFill>
                  <a:schemeClr val="tx1"/>
                </a:solidFill>
                <a:effectLst/>
                <a:latin typeface="Arial" panose="020B0604020202020204" pitchFamily="34" charset="0"/>
                <a:cs typeface="Arial" panose="020B0604020202020204" pitchFamily="34" charset="0"/>
              </a:rPr>
              <a:t> will value </a:t>
            </a:r>
            <a:r>
              <a:rPr lang="en-US" sz="2400" b="1" dirty="0">
                <a:solidFill>
                  <a:srgbClr val="FFFF00"/>
                </a:solidFill>
                <a:effectLst/>
                <a:latin typeface="Arial" panose="020B0604020202020204" pitchFamily="34" charset="0"/>
                <a:cs typeface="Arial" panose="020B0604020202020204" pitchFamily="34" charset="0"/>
              </a:rPr>
              <a:t>what</a:t>
            </a:r>
            <a:r>
              <a:rPr lang="en-US" sz="2400" dirty="0">
                <a:solidFill>
                  <a:schemeClr val="tx1"/>
                </a:solidFill>
                <a:effectLst/>
                <a:latin typeface="Arial" panose="020B0604020202020204" pitchFamily="34" charset="0"/>
                <a:cs typeface="Arial" panose="020B0604020202020204" pitchFamily="34" charset="0"/>
              </a:rPr>
              <a:t> the company is </a:t>
            </a:r>
            <a:r>
              <a:rPr lang="en-US" sz="2400" b="1" dirty="0">
                <a:solidFill>
                  <a:srgbClr val="FFFF00"/>
                </a:solidFill>
                <a:effectLst/>
                <a:latin typeface="Arial" panose="020B0604020202020204" pitchFamily="34" charset="0"/>
                <a:cs typeface="Arial" panose="020B0604020202020204" pitchFamily="34" charset="0"/>
              </a:rPr>
              <a:t>providing</a:t>
            </a:r>
            <a:r>
              <a:rPr lang="en-US" sz="2400" dirty="0">
                <a:solidFill>
                  <a:schemeClr val="tx1"/>
                </a:solidFill>
                <a:effectLst/>
                <a:latin typeface="Arial" panose="020B0604020202020204" pitchFamily="34" charset="0"/>
                <a:cs typeface="Arial" panose="020B0604020202020204" pitchFamily="34" charset="0"/>
              </a:rPr>
              <a:t>.</a:t>
            </a: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2:</a:t>
            </a:r>
            <a:r>
              <a:rPr lang="en-US" sz="2400" dirty="0">
                <a:solidFill>
                  <a:schemeClr val="tx1"/>
                </a:solidFill>
                <a:effectLst/>
                <a:latin typeface="Arial" panose="020B0604020202020204" pitchFamily="34" charset="0"/>
                <a:cs typeface="Arial" panose="020B0604020202020204" pitchFamily="34" charset="0"/>
              </a:rPr>
              <a:t> Whether the </a:t>
            </a:r>
            <a:r>
              <a:rPr lang="en-US" sz="2400" b="1" dirty="0">
                <a:solidFill>
                  <a:srgbClr val="FFFF00"/>
                </a:solidFill>
                <a:effectLst/>
                <a:latin typeface="Arial" panose="020B0604020202020204" pitchFamily="34" charset="0"/>
                <a:cs typeface="Arial" panose="020B0604020202020204" pitchFamily="34" charset="0"/>
              </a:rPr>
              <a:t>company</a:t>
            </a:r>
            <a:r>
              <a:rPr lang="en-US" sz="2400" dirty="0">
                <a:solidFill>
                  <a:schemeClr val="tx1"/>
                </a:solidFill>
                <a:effectLst/>
                <a:latin typeface="Arial" panose="020B0604020202020204" pitchFamily="34" charset="0"/>
                <a:cs typeface="Arial" panose="020B0604020202020204" pitchFamily="34" charset="0"/>
              </a:rPr>
              <a:t> can make any money </a:t>
            </a:r>
            <a:r>
              <a:rPr lang="en-US" sz="2400" b="1" dirty="0">
                <a:solidFill>
                  <a:srgbClr val="FFFF00"/>
                </a:solidFill>
                <a:effectLst/>
                <a:latin typeface="Arial" panose="020B0604020202020204" pitchFamily="34" charset="0"/>
                <a:cs typeface="Arial" panose="020B0604020202020204" pitchFamily="34" charset="0"/>
              </a:rPr>
              <a:t>doing</a:t>
            </a:r>
            <a:r>
              <a:rPr lang="en-US" sz="2400" dirty="0">
                <a:solidFill>
                  <a:schemeClr val="tx1"/>
                </a:solidFill>
                <a:effectLst/>
                <a:latin typeface="Arial" panose="020B0604020202020204" pitchFamily="34" charset="0"/>
                <a:cs typeface="Arial" panose="020B0604020202020204" pitchFamily="34" charset="0"/>
              </a:rPr>
              <a:t> that.</a:t>
            </a:r>
          </a:p>
          <a:p>
            <a:pPr marL="36900" indent="0" algn="just">
              <a:buNone/>
            </a:pPr>
            <a:endParaRPr lang="en-US" sz="600" b="1" dirty="0">
              <a:solidFill>
                <a:srgbClr val="FFFF00"/>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FOR EXAMPLE</a:t>
            </a:r>
            <a:endParaRPr lang="en-US" sz="2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Dell founded a new business model for </a:t>
            </a:r>
            <a:r>
              <a:rPr lang="en-US" sz="2400" b="1" dirty="0">
                <a:solidFill>
                  <a:srgbClr val="FFFF00"/>
                </a:solidFill>
                <a:effectLst/>
                <a:latin typeface="Arial" panose="020B0604020202020204" pitchFamily="34" charset="0"/>
                <a:cs typeface="Arial" panose="020B0604020202020204" pitchFamily="34" charset="0"/>
              </a:rPr>
              <a:t>selling</a:t>
            </a:r>
            <a:r>
              <a:rPr lang="en-US" sz="2400" dirty="0">
                <a:solidFill>
                  <a:schemeClr val="tx1"/>
                </a:solidFill>
                <a:effectLst/>
                <a:latin typeface="Arial" panose="020B0604020202020204" pitchFamily="34" charset="0"/>
                <a:cs typeface="Arial" panose="020B0604020202020204" pitchFamily="34" charset="0"/>
              </a:rPr>
              <a:t> computers to consumers </a:t>
            </a:r>
            <a:r>
              <a:rPr lang="en-US" sz="2400" b="1" dirty="0">
                <a:solidFill>
                  <a:srgbClr val="FFFF00"/>
                </a:solidFill>
                <a:effectLst/>
                <a:latin typeface="Arial" panose="020B0604020202020204" pitchFamily="34" charset="0"/>
                <a:cs typeface="Arial" panose="020B0604020202020204" pitchFamily="34" charset="0"/>
              </a:rPr>
              <a:t>directly</a:t>
            </a:r>
            <a:r>
              <a:rPr lang="en-US" sz="2400" dirty="0">
                <a:solidFill>
                  <a:schemeClr val="tx1"/>
                </a:solidFill>
                <a:effectLst/>
                <a:latin typeface="Arial" panose="020B0604020202020204" pitchFamily="34" charset="0"/>
                <a:cs typeface="Arial" panose="020B0604020202020204" pitchFamily="34" charset="0"/>
              </a:rPr>
              <a:t> online </a:t>
            </a:r>
            <a:r>
              <a:rPr lang="en-US" sz="2400" b="1" dirty="0">
                <a:solidFill>
                  <a:srgbClr val="FFFF00"/>
                </a:solidFill>
                <a:effectLst/>
                <a:latin typeface="Arial" panose="020B0604020202020204" pitchFamily="34" charset="0"/>
                <a:cs typeface="Arial" panose="020B0604020202020204" pitchFamily="34" charset="0"/>
              </a:rPr>
              <a:t>instead</a:t>
            </a:r>
            <a:r>
              <a:rPr lang="en-US" sz="2400" dirty="0">
                <a:solidFill>
                  <a:schemeClr val="tx1"/>
                </a:solidFill>
                <a:effectLst/>
                <a:latin typeface="Arial" panose="020B0604020202020204" pitchFamily="34" charset="0"/>
                <a:cs typeface="Arial" panose="020B0604020202020204" pitchFamily="34" charset="0"/>
              </a:rPr>
              <a:t> of selling through computer retailers </a:t>
            </a:r>
            <a:r>
              <a:rPr lang="en-US" sz="2400" b="1" dirty="0">
                <a:solidFill>
                  <a:srgbClr val="FFFF00"/>
                </a:solidFill>
                <a:effectLst/>
                <a:latin typeface="Arial" panose="020B0604020202020204" pitchFamily="34" charset="0"/>
                <a:cs typeface="Arial" panose="020B0604020202020204" pitchFamily="34" charset="0"/>
              </a:rPr>
              <a:t>like</a:t>
            </a:r>
            <a:r>
              <a:rPr lang="en-US" sz="2400" dirty="0">
                <a:solidFill>
                  <a:schemeClr val="tx1"/>
                </a:solidFill>
                <a:effectLst/>
                <a:latin typeface="Arial" panose="020B0604020202020204" pitchFamily="34" charset="0"/>
                <a:cs typeface="Arial" panose="020B0604020202020204" pitchFamily="34" charset="0"/>
              </a:rPr>
              <a:t> other manufacturers --- Did customers </a:t>
            </a:r>
            <a:r>
              <a:rPr lang="en-US" sz="2400" b="1" dirty="0">
                <a:solidFill>
                  <a:srgbClr val="FFFF00"/>
                </a:solidFill>
                <a:effectLst/>
                <a:latin typeface="Arial" panose="020B0604020202020204" pitchFamily="34" charset="0"/>
                <a:cs typeface="Arial" panose="020B0604020202020204" pitchFamily="34" charset="0"/>
              </a:rPr>
              <a:t>“value” that? </a:t>
            </a:r>
            <a:r>
              <a:rPr lang="en-US" sz="2400" dirty="0">
                <a:solidFill>
                  <a:schemeClr val="tx1"/>
                </a:solidFill>
                <a:effectLst/>
                <a:latin typeface="Arial" panose="020B0604020202020204" pitchFamily="34" charset="0"/>
                <a:cs typeface="Arial" panose="020B0604020202020204" pitchFamily="34" charset="0"/>
              </a:rPr>
              <a:t>Absolutely! --- Did Dell </a:t>
            </a:r>
            <a:r>
              <a:rPr lang="en-US" sz="2400" b="1" dirty="0">
                <a:solidFill>
                  <a:srgbClr val="FFFF00"/>
                </a:solidFill>
                <a:effectLst/>
                <a:latin typeface="Arial" panose="020B0604020202020204" pitchFamily="34" charset="0"/>
                <a:cs typeface="Arial" panose="020B0604020202020204" pitchFamily="34" charset="0"/>
              </a:rPr>
              <a:t>make money </a:t>
            </a:r>
            <a:r>
              <a:rPr lang="en-US" sz="2400" dirty="0">
                <a:solidFill>
                  <a:schemeClr val="tx1"/>
                </a:solidFill>
                <a:effectLst/>
                <a:latin typeface="Arial" panose="020B0604020202020204" pitchFamily="34" charset="0"/>
                <a:cs typeface="Arial" panose="020B0604020202020204" pitchFamily="34" charset="0"/>
              </a:rPr>
              <a:t>doing it that way? Absolutely! </a:t>
            </a:r>
          </a:p>
          <a:p>
            <a:pPr marL="36900" indent="0" algn="just">
              <a:buNone/>
            </a:pPr>
            <a:endParaRPr lang="en-US" sz="4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C000"/>
                </a:solidFill>
                <a:effectLst/>
                <a:latin typeface="Arial" panose="020B0604020202020204" pitchFamily="34" charset="0"/>
                <a:cs typeface="Arial" panose="020B0604020202020204" pitchFamily="34" charset="0"/>
              </a:rPr>
              <a:t>As managers think about strategies --- that about the economic feasibility / possibility of their company’s business model.</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0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702365" y="248478"/>
            <a:ext cx="10787270" cy="6361044"/>
          </a:xfrm>
        </p:spPr>
        <p:txBody>
          <a:bodyPr>
            <a:normAutofit/>
          </a:bodyPr>
          <a:lstStyle/>
          <a:p>
            <a:pPr marL="36900" indent="0" algn="ctr">
              <a:buNone/>
            </a:pPr>
            <a:endParaRPr lang="en-US" sz="800" b="1" dirty="0">
              <a:solidFill>
                <a:srgbClr val="FFFF00"/>
              </a:solidFill>
              <a:effectLst/>
              <a:latin typeface="Arial Black" panose="020B0A04020102020204" pitchFamily="34" charset="0"/>
              <a:cs typeface="Arial" panose="020B0604020202020204" pitchFamily="34" charset="0"/>
            </a:endParaRPr>
          </a:p>
          <a:p>
            <a:pPr marL="36900" indent="0" algn="ctr">
              <a:buNone/>
            </a:pPr>
            <a:r>
              <a:rPr lang="en-US" sz="2800" b="1" dirty="0">
                <a:solidFill>
                  <a:srgbClr val="FFFF00"/>
                </a:solidFill>
                <a:effectLst/>
                <a:latin typeface="Arial Black" panose="020B0A04020102020204" pitchFamily="34" charset="0"/>
                <a:cs typeface="Arial" panose="020B0604020202020204" pitchFamily="34" charset="0"/>
              </a:rPr>
              <a:t>WHY IS STRATEGIC MANAGEMENT SO IMPORTANT? </a:t>
            </a:r>
          </a:p>
          <a:p>
            <a:pPr marL="36900" indent="0" algn="ctr">
              <a:buNone/>
            </a:pPr>
            <a:endParaRPr lang="en-US" sz="100" b="1" dirty="0">
              <a:solidFill>
                <a:srgbClr val="FFFF00"/>
              </a:solidFill>
              <a:effectLst/>
              <a:latin typeface="Arial Black" panose="020B0A04020102020204" pitchFamily="34" charset="0"/>
              <a:cs typeface="Arial" panose="020B0604020202020204" pitchFamily="34" charset="0"/>
            </a:endParaRPr>
          </a:p>
          <a:p>
            <a:pPr algn="just">
              <a:buFont typeface="Wingdings" panose="05000000000000000000" pitchFamily="2" charset="2"/>
              <a:buChar char="v"/>
            </a:pPr>
            <a:r>
              <a:rPr lang="en-US" sz="2400" b="1" dirty="0">
                <a:solidFill>
                  <a:srgbClr val="FFFF00"/>
                </a:solidFill>
                <a:effectLst/>
                <a:latin typeface="Arial" panose="020B0604020202020204" pitchFamily="34" charset="0"/>
                <a:cs typeface="Arial" panose="020B0604020202020204" pitchFamily="34" charset="0"/>
              </a:rPr>
              <a:t> In 2000</a:t>
            </a:r>
            <a:r>
              <a:rPr lang="en-US" sz="2400" dirty="0">
                <a:solidFill>
                  <a:schemeClr val="tx1"/>
                </a:solidFill>
                <a:effectLst/>
                <a:latin typeface="Arial" panose="020B0604020202020204" pitchFamily="34" charset="0"/>
                <a:cs typeface="Arial" panose="020B0604020202020204" pitchFamily="34" charset="0"/>
              </a:rPr>
              <a:t>, Star Plus telecast a TV serial “</a:t>
            </a:r>
            <a:r>
              <a:rPr lang="en-US" sz="2400" dirty="0" err="1">
                <a:solidFill>
                  <a:srgbClr val="FFFF00"/>
                </a:solidFill>
                <a:effectLst/>
                <a:latin typeface="Arial" panose="020B0604020202020204" pitchFamily="34" charset="0"/>
                <a:cs typeface="Arial" panose="020B0604020202020204" pitchFamily="34" charset="0"/>
              </a:rPr>
              <a:t>Saas</a:t>
            </a:r>
            <a:r>
              <a:rPr lang="en-US" sz="2400" dirty="0">
                <a:solidFill>
                  <a:srgbClr val="FFFF00"/>
                </a:solidFill>
                <a:effectLst/>
                <a:latin typeface="Arial" panose="020B0604020202020204" pitchFamily="34" charset="0"/>
                <a:cs typeface="Arial" panose="020B0604020202020204" pitchFamily="34" charset="0"/>
              </a:rPr>
              <a:t> </a:t>
            </a:r>
            <a:r>
              <a:rPr lang="en-US" sz="2400" dirty="0" err="1">
                <a:solidFill>
                  <a:srgbClr val="FFFF00"/>
                </a:solidFill>
                <a:effectLst/>
                <a:latin typeface="Arial" panose="020B0604020202020204" pitchFamily="34" charset="0"/>
                <a:cs typeface="Arial" panose="020B0604020202020204" pitchFamily="34" charset="0"/>
              </a:rPr>
              <a:t>Bhi</a:t>
            </a:r>
            <a:r>
              <a:rPr lang="en-US" sz="2400" dirty="0">
                <a:solidFill>
                  <a:srgbClr val="FFFF00"/>
                </a:solidFill>
                <a:effectLst/>
                <a:latin typeface="Arial" panose="020B0604020202020204" pitchFamily="34" charset="0"/>
                <a:cs typeface="Arial" panose="020B0604020202020204" pitchFamily="34" charset="0"/>
              </a:rPr>
              <a:t> Kabhi Bahu </a:t>
            </a:r>
            <a:r>
              <a:rPr lang="en-US" sz="2400" dirty="0" err="1">
                <a:solidFill>
                  <a:srgbClr val="FFFF00"/>
                </a:solidFill>
                <a:effectLst/>
                <a:latin typeface="Arial" panose="020B0604020202020204" pitchFamily="34" charset="0"/>
                <a:cs typeface="Arial" panose="020B0604020202020204" pitchFamily="34" charset="0"/>
              </a:rPr>
              <a:t>Thi</a:t>
            </a:r>
            <a:r>
              <a:rPr lang="en-US" sz="2400" dirty="0">
                <a:solidFill>
                  <a:schemeClr val="tx1"/>
                </a:solidFill>
                <a:effectLst/>
                <a:latin typeface="Arial" panose="020B0604020202020204" pitchFamily="34" charset="0"/>
                <a:cs typeface="Arial" panose="020B0604020202020204" pitchFamily="34" charset="0"/>
              </a:rPr>
              <a:t>” --- That are most popular serial until November 2008 (ended) --- a large number of viewers adjusted in every evening to watch the story unfold.</a:t>
            </a:r>
          </a:p>
          <a:p>
            <a:pPr algn="just">
              <a:buFont typeface="Wingdings" panose="05000000000000000000" pitchFamily="2" charset="2"/>
              <a:buChar char="v"/>
            </a:pPr>
            <a:endParaRPr lang="en-US" sz="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 first mythological serial “</a:t>
            </a:r>
            <a:r>
              <a:rPr lang="en-US" sz="2400" b="1" dirty="0">
                <a:solidFill>
                  <a:srgbClr val="FFFF00"/>
                </a:solidFill>
                <a:effectLst/>
                <a:latin typeface="Arial" panose="020B0604020202020204" pitchFamily="34" charset="0"/>
                <a:cs typeface="Arial" panose="020B0604020202020204" pitchFamily="34" charset="0"/>
              </a:rPr>
              <a:t>Ramayan</a:t>
            </a:r>
            <a:r>
              <a:rPr lang="en-US" sz="2400" dirty="0">
                <a:solidFill>
                  <a:schemeClr val="tx1"/>
                </a:solidFill>
                <a:effectLst/>
                <a:latin typeface="Arial" panose="020B0604020202020204" pitchFamily="34" charset="0"/>
                <a:cs typeface="Arial" panose="020B0604020202020204" pitchFamily="34" charset="0"/>
              </a:rPr>
              <a:t>” was telecast during the period (1987-1988) --- It became quickly popular and got a place in the </a:t>
            </a:r>
            <a:r>
              <a:rPr lang="en-US" sz="2400" dirty="0">
                <a:solidFill>
                  <a:srgbClr val="FFFF00"/>
                </a:solidFill>
                <a:effectLst/>
                <a:latin typeface="Arial" panose="020B0604020202020204" pitchFamily="34" charset="0"/>
                <a:cs typeface="Arial" panose="020B0604020202020204" pitchFamily="34" charset="0"/>
              </a:rPr>
              <a:t>Limca</a:t>
            </a:r>
            <a:r>
              <a:rPr lang="en-US" sz="2400" dirty="0">
                <a:solidFill>
                  <a:schemeClr val="tx1"/>
                </a:solidFill>
                <a:effectLst/>
                <a:latin typeface="Arial" panose="020B0604020202020204" pitchFamily="34" charset="0"/>
                <a:cs typeface="Arial" panose="020B0604020202020204" pitchFamily="34" charset="0"/>
              </a:rPr>
              <a:t> </a:t>
            </a:r>
            <a:r>
              <a:rPr lang="en-US" sz="2400" dirty="0">
                <a:solidFill>
                  <a:srgbClr val="FFFF00"/>
                </a:solidFill>
                <a:effectLst/>
                <a:latin typeface="Arial" panose="020B0604020202020204" pitchFamily="34" charset="0"/>
                <a:cs typeface="Arial" panose="020B0604020202020204" pitchFamily="34" charset="0"/>
              </a:rPr>
              <a:t>Book</a:t>
            </a:r>
            <a:r>
              <a:rPr lang="en-US" sz="2400" dirty="0">
                <a:solidFill>
                  <a:schemeClr val="tx1"/>
                </a:solidFill>
                <a:effectLst/>
                <a:latin typeface="Arial" panose="020B0604020202020204" pitchFamily="34" charset="0"/>
                <a:cs typeface="Arial" panose="020B0604020202020204" pitchFamily="34" charset="0"/>
              </a:rPr>
              <a:t> of Records.</a:t>
            </a:r>
          </a:p>
          <a:p>
            <a:pPr algn="just">
              <a:buFont typeface="Wingdings" panose="05000000000000000000" pitchFamily="2" charset="2"/>
              <a:buChar char="v"/>
            </a:pPr>
            <a:endParaRPr lang="en-US" sz="400" dirty="0">
              <a:solidFill>
                <a:schemeClr val="tx1"/>
              </a:solidFill>
              <a:effectLst/>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2400" dirty="0">
                <a:solidFill>
                  <a:schemeClr val="tx1"/>
                </a:solidFill>
                <a:effectLst/>
                <a:latin typeface="Arial" panose="020B0604020202020204" pitchFamily="34" charset="0"/>
                <a:cs typeface="Arial" panose="020B0604020202020204" pitchFamily="34" charset="0"/>
              </a:rPr>
              <a:t> The producers of the </a:t>
            </a:r>
            <a:r>
              <a:rPr lang="en-US" sz="2400" b="1" dirty="0">
                <a:solidFill>
                  <a:srgbClr val="FFFF00"/>
                </a:solidFill>
                <a:effectLst/>
                <a:latin typeface="Arial" panose="020B0604020202020204" pitchFamily="34" charset="0"/>
                <a:cs typeface="Arial" panose="020B0604020202020204" pitchFamily="34" charset="0"/>
              </a:rPr>
              <a:t>IPL (T-20) </a:t>
            </a:r>
            <a:r>
              <a:rPr lang="en-US" sz="2400" dirty="0">
                <a:solidFill>
                  <a:schemeClr val="tx1"/>
                </a:solidFill>
                <a:effectLst/>
                <a:latin typeface="Arial" panose="020B0604020202020204" pitchFamily="34" charset="0"/>
                <a:cs typeface="Arial" panose="020B0604020202020204" pitchFamily="34" charset="0"/>
              </a:rPr>
              <a:t>understand the importance of strategic management </a:t>
            </a:r>
            <a:r>
              <a:rPr lang="en-US" sz="2400" b="1" dirty="0">
                <a:solidFill>
                  <a:srgbClr val="FFFF00"/>
                </a:solidFill>
                <a:effectLst/>
                <a:latin typeface="Arial" panose="020B0604020202020204" pitchFamily="34" charset="0"/>
                <a:cs typeface="Arial" panose="020B0604020202020204" pitchFamily="34" charset="0"/>
              </a:rPr>
              <a:t>because</a:t>
            </a:r>
            <a:r>
              <a:rPr lang="en-US" sz="2400" dirty="0">
                <a:solidFill>
                  <a:schemeClr val="tx1"/>
                </a:solidFill>
                <a:effectLst/>
                <a:latin typeface="Arial" panose="020B0604020202020204" pitchFamily="34" charset="0"/>
                <a:cs typeface="Arial" panose="020B0604020202020204" pitchFamily="34" charset="0"/>
              </a:rPr>
              <a:t> they are developing and exploiting every aspect of the cricket match --- talk shows, cheer leaders, brand managers, merchandize and etc. </a:t>
            </a: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426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1DABC-5569-4DA6-97C1-766DCA77E45D}"/>
              </a:ext>
            </a:extLst>
          </p:cNvPr>
          <p:cNvSpPr>
            <a:spLocks noGrp="1"/>
          </p:cNvSpPr>
          <p:nvPr>
            <p:ph idx="1"/>
          </p:nvPr>
        </p:nvSpPr>
        <p:spPr>
          <a:xfrm>
            <a:off x="629478" y="637761"/>
            <a:ext cx="10933043" cy="5582478"/>
          </a:xfrm>
        </p:spPr>
        <p:txBody>
          <a:bodyPr>
            <a:normAutofit/>
          </a:bodyPr>
          <a:lstStyle/>
          <a:p>
            <a:pPr marL="36900" indent="0" algn="just">
              <a:buNone/>
            </a:pPr>
            <a:endParaRPr lang="en-US" sz="1600" b="1" dirty="0">
              <a:solidFill>
                <a:srgbClr val="FFFF00"/>
              </a:solidFill>
              <a:effectLst/>
              <a:latin typeface="Arial" panose="020B0604020202020204" pitchFamily="34" charset="0"/>
              <a:cs typeface="Arial" panose="020B0604020202020204" pitchFamily="34" charset="0"/>
            </a:endParaRPr>
          </a:p>
          <a:p>
            <a:pPr marL="36900" indent="0" algn="just">
              <a:buNone/>
            </a:pPr>
            <a:r>
              <a:rPr lang="en-US" sz="2400" b="1" dirty="0">
                <a:solidFill>
                  <a:srgbClr val="FFFF00"/>
                </a:solidFill>
                <a:effectLst/>
                <a:latin typeface="Arial" panose="020B0604020202020204" pitchFamily="34" charset="0"/>
                <a:cs typeface="Arial" panose="020B0604020202020204" pitchFamily="34" charset="0"/>
              </a:rPr>
              <a:t>There are three reasons strategic management important…</a:t>
            </a:r>
          </a:p>
          <a:p>
            <a:pPr marL="36900" indent="0" algn="just">
              <a:buNone/>
            </a:pPr>
            <a:endParaRPr lang="en-US" sz="900" b="1" dirty="0">
              <a:solidFill>
                <a:srgbClr val="FFFF00"/>
              </a:solidFill>
              <a:effectLst/>
              <a:latin typeface="Arial" panose="020B0604020202020204" pitchFamily="34" charset="0"/>
              <a:cs typeface="Arial" panose="020B0604020202020204" pitchFamily="34" charset="0"/>
            </a:endParaRPr>
          </a:p>
          <a:p>
            <a:pPr marL="36900" indent="0" algn="just">
              <a:buNone/>
            </a:pPr>
            <a:r>
              <a:rPr lang="en-US" sz="3000" b="1" dirty="0">
                <a:solidFill>
                  <a:srgbClr val="FFFF00"/>
                </a:solidFill>
                <a:effectLst/>
                <a:latin typeface="Arial" panose="020B0604020202020204" pitchFamily="34" charset="0"/>
                <a:cs typeface="Arial" panose="020B0604020202020204" pitchFamily="34" charset="0"/>
              </a:rPr>
              <a:t>First</a:t>
            </a:r>
            <a:r>
              <a:rPr lang="en-US" sz="2200" b="1" dirty="0">
                <a:solidFill>
                  <a:schemeClr val="tx1"/>
                </a:solidFill>
                <a:effectLst/>
                <a:latin typeface="Arial" panose="020B0604020202020204" pitchFamily="34" charset="0"/>
                <a:cs typeface="Arial" panose="020B0604020202020204" pitchFamily="34" charset="0"/>
              </a:rPr>
              <a:t>,</a:t>
            </a:r>
            <a:r>
              <a:rPr lang="en-US" sz="2200" dirty="0">
                <a:solidFill>
                  <a:schemeClr val="tx1"/>
                </a:solidFill>
                <a:effectLst/>
                <a:latin typeface="Arial" panose="020B0604020202020204" pitchFamily="34" charset="0"/>
                <a:cs typeface="Arial" panose="020B0604020202020204" pitchFamily="34" charset="0"/>
              </a:rPr>
              <a:t> </a:t>
            </a:r>
            <a:r>
              <a:rPr lang="en-US" sz="2400" dirty="0">
                <a:solidFill>
                  <a:schemeClr val="tx1"/>
                </a:solidFill>
                <a:effectLst/>
                <a:latin typeface="Arial" panose="020B0604020202020204" pitchFamily="34" charset="0"/>
                <a:cs typeface="Arial" panose="020B0604020202020204" pitchFamily="34" charset="0"/>
              </a:rPr>
              <a:t>it can make a </a:t>
            </a:r>
            <a:r>
              <a:rPr lang="en-US" sz="2400" b="1" dirty="0">
                <a:solidFill>
                  <a:srgbClr val="FFFF00"/>
                </a:solidFill>
                <a:effectLst/>
                <a:latin typeface="Arial" panose="020B0604020202020204" pitchFamily="34" charset="0"/>
                <a:cs typeface="Arial" panose="020B0604020202020204" pitchFamily="34" charset="0"/>
              </a:rPr>
              <a:t>difference</a:t>
            </a:r>
            <a:r>
              <a:rPr lang="en-US" sz="2400" dirty="0">
                <a:solidFill>
                  <a:schemeClr val="tx1"/>
                </a:solidFill>
                <a:effectLst/>
                <a:latin typeface="Arial" panose="020B0604020202020204" pitchFamily="34" charset="0"/>
                <a:cs typeface="Arial" panose="020B0604020202020204" pitchFamily="34" charset="0"/>
              </a:rPr>
              <a:t> in how well an organization performs --- Why do some businesses </a:t>
            </a:r>
            <a:r>
              <a:rPr lang="en-US" sz="2400" b="1" dirty="0">
                <a:solidFill>
                  <a:srgbClr val="FFFF00"/>
                </a:solidFill>
                <a:effectLst/>
                <a:latin typeface="Arial" panose="020B0604020202020204" pitchFamily="34" charset="0"/>
                <a:cs typeface="Arial" panose="020B0604020202020204" pitchFamily="34" charset="0"/>
              </a:rPr>
              <a:t>succeed and others fail</a:t>
            </a:r>
            <a:r>
              <a:rPr lang="en-US" sz="2400" dirty="0">
                <a:solidFill>
                  <a:schemeClr val="tx1"/>
                </a:solidFill>
                <a:effectLst/>
                <a:latin typeface="Arial" panose="020B0604020202020204" pitchFamily="34" charset="0"/>
                <a:cs typeface="Arial" panose="020B0604020202020204" pitchFamily="34" charset="0"/>
              </a:rPr>
              <a:t>, even when faced with the </a:t>
            </a:r>
            <a:r>
              <a:rPr lang="en-US" sz="2400" b="1" dirty="0">
                <a:solidFill>
                  <a:srgbClr val="FFFF00"/>
                </a:solidFill>
                <a:effectLst/>
                <a:latin typeface="Arial" panose="020B0604020202020204" pitchFamily="34" charset="0"/>
                <a:cs typeface="Arial" panose="020B0604020202020204" pitchFamily="34" charset="0"/>
              </a:rPr>
              <a:t>same</a:t>
            </a:r>
            <a:r>
              <a:rPr lang="en-US" sz="2400" dirty="0">
                <a:solidFill>
                  <a:schemeClr val="tx1"/>
                </a:solidFill>
                <a:effectLst/>
                <a:latin typeface="Arial" panose="020B0604020202020204" pitchFamily="34" charset="0"/>
                <a:cs typeface="Arial" panose="020B0604020202020204" pitchFamily="34" charset="0"/>
              </a:rPr>
              <a:t> environmental conditions? (</a:t>
            </a:r>
            <a:r>
              <a:rPr lang="en-US" sz="2400" dirty="0">
                <a:solidFill>
                  <a:srgbClr val="FFC000"/>
                </a:solidFill>
                <a:effectLst/>
                <a:latin typeface="Arial" panose="020B0604020202020204" pitchFamily="34" charset="0"/>
                <a:cs typeface="Arial" panose="020B0604020202020204" pitchFamily="34" charset="0"/>
              </a:rPr>
              <a:t>Remember our Walmart and Kmart example</a:t>
            </a:r>
            <a:r>
              <a:rPr lang="en-US" sz="2400" dirty="0">
                <a:solidFill>
                  <a:schemeClr val="tx1"/>
                </a:solidFill>
                <a:effectLst/>
                <a:latin typeface="Arial" panose="020B0604020202020204" pitchFamily="34" charset="0"/>
                <a:cs typeface="Arial" panose="020B0604020202020204" pitchFamily="34" charset="0"/>
              </a:rPr>
              <a:t>) </a:t>
            </a:r>
          </a:p>
          <a:p>
            <a:pPr marL="36900" indent="0" algn="just">
              <a:buNone/>
            </a:pPr>
            <a:endParaRPr lang="en-US" sz="1000" dirty="0">
              <a:solidFill>
                <a:schemeClr val="tx1"/>
              </a:solidFill>
              <a:effectLst/>
              <a:latin typeface="Arial" panose="020B0604020202020204" pitchFamily="34" charset="0"/>
              <a:cs typeface="Arial" panose="020B0604020202020204" pitchFamily="34" charset="0"/>
            </a:endParaRPr>
          </a:p>
          <a:p>
            <a:pPr marL="36900" indent="0" algn="just">
              <a:buNone/>
            </a:pPr>
            <a:r>
              <a:rPr lang="en-US" sz="2400" dirty="0">
                <a:solidFill>
                  <a:schemeClr val="tx1"/>
                </a:solidFill>
                <a:effectLst/>
                <a:latin typeface="Arial" panose="020B0604020202020204" pitchFamily="34" charset="0"/>
                <a:cs typeface="Arial" panose="020B0604020202020204" pitchFamily="34" charset="0"/>
              </a:rPr>
              <a:t>Management Research has </a:t>
            </a:r>
            <a:r>
              <a:rPr lang="en-US" sz="2400" b="1" dirty="0">
                <a:solidFill>
                  <a:srgbClr val="FFFF00"/>
                </a:solidFill>
                <a:effectLst/>
                <a:latin typeface="Arial" panose="020B0604020202020204" pitchFamily="34" charset="0"/>
                <a:cs typeface="Arial" panose="020B0604020202020204" pitchFamily="34" charset="0"/>
              </a:rPr>
              <a:t>found</a:t>
            </a:r>
            <a:r>
              <a:rPr lang="en-US" sz="2400" dirty="0">
                <a:solidFill>
                  <a:schemeClr val="tx1"/>
                </a:solidFill>
                <a:effectLst/>
                <a:latin typeface="Arial" panose="020B0604020202020204" pitchFamily="34" charset="0"/>
                <a:cs typeface="Arial" panose="020B0604020202020204" pitchFamily="34" charset="0"/>
              </a:rPr>
              <a:t> a generally </a:t>
            </a:r>
            <a:r>
              <a:rPr lang="en-US" sz="2400" b="1" dirty="0">
                <a:solidFill>
                  <a:srgbClr val="FFFF00"/>
                </a:solidFill>
                <a:effectLst/>
                <a:latin typeface="Arial" panose="020B0604020202020204" pitchFamily="34" charset="0"/>
                <a:cs typeface="Arial" panose="020B0604020202020204" pitchFamily="34" charset="0"/>
              </a:rPr>
              <a:t>positive relationship </a:t>
            </a:r>
            <a:r>
              <a:rPr lang="en-US" sz="2400" dirty="0">
                <a:solidFill>
                  <a:schemeClr val="tx1"/>
                </a:solidFill>
                <a:effectLst/>
                <a:latin typeface="Arial" panose="020B0604020202020204" pitchFamily="34" charset="0"/>
                <a:cs typeface="Arial" panose="020B0604020202020204" pitchFamily="34" charset="0"/>
              </a:rPr>
              <a:t>between strategic planning and performance. In other words, it appears that organizations that </a:t>
            </a:r>
            <a:r>
              <a:rPr lang="en-US" sz="2400" b="1" dirty="0">
                <a:solidFill>
                  <a:srgbClr val="FFFF00"/>
                </a:solidFill>
                <a:effectLst/>
                <a:latin typeface="Arial" panose="020B0604020202020204" pitchFamily="34" charset="0"/>
                <a:cs typeface="Arial" panose="020B0604020202020204" pitchFamily="34" charset="0"/>
              </a:rPr>
              <a:t>use</a:t>
            </a:r>
            <a:r>
              <a:rPr lang="en-US" sz="2400" dirty="0">
                <a:solidFill>
                  <a:schemeClr val="tx1"/>
                </a:solidFill>
                <a:effectLst/>
                <a:latin typeface="Arial" panose="020B0604020202020204" pitchFamily="34" charset="0"/>
                <a:cs typeface="Arial" panose="020B0604020202020204" pitchFamily="34" charset="0"/>
              </a:rPr>
              <a:t> strategic management do have </a:t>
            </a:r>
            <a:r>
              <a:rPr lang="en-US" sz="2400" b="1" dirty="0">
                <a:solidFill>
                  <a:srgbClr val="FFFF00"/>
                </a:solidFill>
                <a:effectLst/>
                <a:latin typeface="Arial" panose="020B0604020202020204" pitchFamily="34" charset="0"/>
                <a:cs typeface="Arial" panose="020B0604020202020204" pitchFamily="34" charset="0"/>
              </a:rPr>
              <a:t>higher</a:t>
            </a:r>
            <a:r>
              <a:rPr lang="en-US" sz="2400" dirty="0">
                <a:solidFill>
                  <a:schemeClr val="tx1"/>
                </a:solidFill>
                <a:effectLst/>
                <a:latin typeface="Arial" panose="020B0604020202020204" pitchFamily="34" charset="0"/>
                <a:cs typeface="Arial" panose="020B0604020202020204" pitchFamily="34" charset="0"/>
              </a:rPr>
              <a:t> levels of performance. </a:t>
            </a:r>
          </a:p>
          <a:p>
            <a:pPr marL="36900" indent="0" algn="just">
              <a:buNone/>
            </a:pPr>
            <a:endParaRPr lang="en-US" sz="22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760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1103834</TotalTime>
  <Words>2801</Words>
  <Application>Microsoft Office PowerPoint</Application>
  <PresentationFormat>Widescreen</PresentationFormat>
  <Paragraphs>238</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 Black</vt:lpstr>
      <vt:lpstr>Bookman Old Style</vt:lpstr>
      <vt:lpstr>Calibri</vt:lpstr>
      <vt:lpstr>Rockwell</vt:lpstr>
      <vt:lpstr>Wingdings</vt:lpstr>
      <vt:lpstr>Damask</vt:lpstr>
      <vt:lpstr>Marketing   Lecture # 14   Muhammad asad  Instructor   department of computer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Asad</dc:creator>
  <cp:lastModifiedBy>MUHAMMAD ASAD</cp:lastModifiedBy>
  <cp:revision>1325</cp:revision>
  <dcterms:created xsi:type="dcterms:W3CDTF">2018-04-05T17:48:54Z</dcterms:created>
  <dcterms:modified xsi:type="dcterms:W3CDTF">2022-05-10T05:31:44Z</dcterms:modified>
</cp:coreProperties>
</file>